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7.jpg" ContentType="image/pn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6"/>
  </p:notesMasterIdLst>
  <p:sldIdLst>
    <p:sldId id="330" r:id="rId2"/>
    <p:sldId id="257" r:id="rId3"/>
    <p:sldId id="302" r:id="rId4"/>
    <p:sldId id="303" r:id="rId5"/>
    <p:sldId id="266" r:id="rId6"/>
    <p:sldId id="297" r:id="rId7"/>
    <p:sldId id="296" r:id="rId8"/>
    <p:sldId id="294" r:id="rId9"/>
    <p:sldId id="293" r:id="rId10"/>
    <p:sldId id="292" r:id="rId11"/>
    <p:sldId id="290" r:id="rId12"/>
    <p:sldId id="289" r:id="rId13"/>
    <p:sldId id="288" r:id="rId14"/>
    <p:sldId id="287" r:id="rId15"/>
    <p:sldId id="286" r:id="rId16"/>
    <p:sldId id="280" r:id="rId17"/>
    <p:sldId id="284" r:id="rId18"/>
    <p:sldId id="282" r:id="rId19"/>
    <p:sldId id="283" r:id="rId20"/>
    <p:sldId id="309" r:id="rId21"/>
    <p:sldId id="310" r:id="rId22"/>
    <p:sldId id="305" r:id="rId23"/>
    <p:sldId id="306" r:id="rId24"/>
    <p:sldId id="307" r:id="rId25"/>
    <p:sldId id="313" r:id="rId26"/>
    <p:sldId id="312" r:id="rId27"/>
    <p:sldId id="311" r:id="rId28"/>
    <p:sldId id="308" r:id="rId29"/>
    <p:sldId id="314" r:id="rId30"/>
    <p:sldId id="315" r:id="rId31"/>
    <p:sldId id="316" r:id="rId32"/>
    <p:sldId id="317" r:id="rId33"/>
    <p:sldId id="318" r:id="rId34"/>
    <p:sldId id="319" r:id="rId35"/>
    <p:sldId id="320" r:id="rId36"/>
    <p:sldId id="285" r:id="rId37"/>
    <p:sldId id="322" r:id="rId38"/>
    <p:sldId id="321" r:id="rId39"/>
    <p:sldId id="324" r:id="rId40"/>
    <p:sldId id="325" r:id="rId41"/>
    <p:sldId id="326" r:id="rId42"/>
    <p:sldId id="327" r:id="rId43"/>
    <p:sldId id="329" r:id="rId44"/>
    <p:sldId id="328" r:id="rId45"/>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DB81"/>
    <a:srgbClr val="64E293"/>
    <a:srgbClr val="09A7BA"/>
    <a:srgbClr val="E6E6E6"/>
    <a:srgbClr val="099FAE"/>
    <a:srgbClr val="D29500"/>
    <a:srgbClr val="0796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83" autoAdjust="0"/>
    <p:restoredTop sz="78343" autoAdjust="0"/>
  </p:normalViewPr>
  <p:slideViewPr>
    <p:cSldViewPr snapToGrid="0">
      <p:cViewPr varScale="1">
        <p:scale>
          <a:sx n="71" d="100"/>
          <a:sy n="71" d="100"/>
        </p:scale>
        <p:origin x="78"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B72C4D-FA75-45FD-A275-BB001695C905}" type="datetimeFigureOut">
              <a:rPr lang="it-IT" smtClean="0"/>
              <a:t>18/02/2022</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FDD94F-0C3A-4D61-82A4-AB746707CF16}" type="slidenum">
              <a:rPr lang="it-IT" smtClean="0"/>
              <a:t>‹N›</a:t>
            </a:fld>
            <a:endParaRPr lang="it-IT" dirty="0"/>
          </a:p>
        </p:txBody>
      </p:sp>
    </p:spTree>
    <p:extLst>
      <p:ext uri="{BB962C8B-B14F-4D97-AF65-F5344CB8AC3E}">
        <p14:creationId xmlns:p14="http://schemas.microsoft.com/office/powerpoint/2010/main" val="4189828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fld id="{F6FDD94F-0C3A-4D61-82A4-AB746707CF16}" type="slidenum">
              <a:rPr lang="it-IT" smtClean="0"/>
              <a:t>1</a:t>
            </a:fld>
            <a:endParaRPr lang="it-IT" dirty="0"/>
          </a:p>
        </p:txBody>
      </p:sp>
    </p:spTree>
    <p:extLst>
      <p:ext uri="{BB962C8B-B14F-4D97-AF65-F5344CB8AC3E}">
        <p14:creationId xmlns:p14="http://schemas.microsoft.com/office/powerpoint/2010/main" val="18611333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35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13896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6302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7681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8093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6408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fld id="{F6FDD94F-0C3A-4D61-82A4-AB746707CF16}" type="slidenum">
              <a:rPr lang="it-IT" smtClean="0"/>
              <a:t>16</a:t>
            </a:fld>
            <a:endParaRPr lang="it-IT"/>
          </a:p>
        </p:txBody>
      </p:sp>
    </p:spTree>
    <p:extLst>
      <p:ext uri="{BB962C8B-B14F-4D97-AF65-F5344CB8AC3E}">
        <p14:creationId xmlns:p14="http://schemas.microsoft.com/office/powerpoint/2010/main" val="3828116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10323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fld id="{F6FDD94F-0C3A-4D61-82A4-AB746707CF16}" type="slidenum">
              <a:rPr lang="it-IT" smtClean="0"/>
              <a:t>18</a:t>
            </a:fld>
            <a:endParaRPr lang="it-IT"/>
          </a:p>
        </p:txBody>
      </p:sp>
    </p:spTree>
    <p:extLst>
      <p:ext uri="{BB962C8B-B14F-4D97-AF65-F5344CB8AC3E}">
        <p14:creationId xmlns:p14="http://schemas.microsoft.com/office/powerpoint/2010/main" val="1562389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9601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fld id="{F6FDD94F-0C3A-4D61-82A4-AB746707CF16}" type="slidenum">
              <a:rPr lang="it-IT" smtClean="0"/>
              <a:t>2</a:t>
            </a:fld>
            <a:endParaRPr lang="it-IT"/>
          </a:p>
        </p:txBody>
      </p:sp>
    </p:spTree>
    <p:extLst>
      <p:ext uri="{BB962C8B-B14F-4D97-AF65-F5344CB8AC3E}">
        <p14:creationId xmlns:p14="http://schemas.microsoft.com/office/powerpoint/2010/main" val="6954030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99638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9692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89147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15257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77465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45170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61126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94782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72095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endParaRPr lang="it-IT"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956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08066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16194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88515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15674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53871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70857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87269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26418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00737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45599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39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4824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79383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fld id="{F6FDD94F-0C3A-4D61-82A4-AB746707CF16}" type="slidenum">
              <a:rPr lang="it-IT" smtClean="0"/>
              <a:t>41</a:t>
            </a:fld>
            <a:endParaRPr lang="it-IT"/>
          </a:p>
        </p:txBody>
      </p:sp>
    </p:spTree>
    <p:extLst>
      <p:ext uri="{BB962C8B-B14F-4D97-AF65-F5344CB8AC3E}">
        <p14:creationId xmlns:p14="http://schemas.microsoft.com/office/powerpoint/2010/main" val="15413008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45344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3885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805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fld id="{F6FDD94F-0C3A-4D61-82A4-AB746707CF16}" type="slidenum">
              <a:rPr lang="it-IT" smtClean="0"/>
              <a:t>5</a:t>
            </a:fld>
            <a:endParaRPr lang="it-IT"/>
          </a:p>
        </p:txBody>
      </p:sp>
    </p:spTree>
    <p:extLst>
      <p:ext uri="{BB962C8B-B14F-4D97-AF65-F5344CB8AC3E}">
        <p14:creationId xmlns:p14="http://schemas.microsoft.com/office/powerpoint/2010/main" val="1683956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8165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7886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51755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0897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4254E7E-9660-4311-A0E4-244928F2F215}"/>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90F6CF02-0E4B-477B-B6F2-96115C3172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705A0051-C9BC-458B-8374-C2DCB85A8EAB}"/>
              </a:ext>
            </a:extLst>
          </p:cNvPr>
          <p:cNvSpPr>
            <a:spLocks noGrp="1"/>
          </p:cNvSpPr>
          <p:nvPr>
            <p:ph type="dt" sz="half" idx="10"/>
          </p:nvPr>
        </p:nvSpPr>
        <p:spPr/>
        <p:txBody>
          <a:bodyPr/>
          <a:lstStyle/>
          <a:p>
            <a:fld id="{07FFE800-97D6-44B8-8B9A-D67296E0C9CE}" type="datetimeFigureOut">
              <a:rPr lang="it-IT" smtClean="0"/>
              <a:t>18/02/2022</a:t>
            </a:fld>
            <a:endParaRPr lang="it-IT" dirty="0"/>
          </a:p>
        </p:txBody>
      </p:sp>
      <p:sp>
        <p:nvSpPr>
          <p:cNvPr id="5" name="Segnaposto piè di pagina 4">
            <a:extLst>
              <a:ext uri="{FF2B5EF4-FFF2-40B4-BE49-F238E27FC236}">
                <a16:creationId xmlns:a16="http://schemas.microsoft.com/office/drawing/2014/main" id="{27AA4251-603F-46C8-BA1C-DAF4FB6D64BC}"/>
              </a:ext>
            </a:extLst>
          </p:cNvPr>
          <p:cNvSpPr>
            <a:spLocks noGrp="1"/>
          </p:cNvSpPr>
          <p:nvPr>
            <p:ph type="ftr" sz="quarter" idx="11"/>
          </p:nvPr>
        </p:nvSpPr>
        <p:spPr/>
        <p:txBody>
          <a:bodyPr/>
          <a:lstStyle/>
          <a:p>
            <a:endParaRPr lang="it-IT" dirty="0"/>
          </a:p>
        </p:txBody>
      </p:sp>
      <p:sp>
        <p:nvSpPr>
          <p:cNvPr id="6" name="Segnaposto numero diapositiva 5">
            <a:extLst>
              <a:ext uri="{FF2B5EF4-FFF2-40B4-BE49-F238E27FC236}">
                <a16:creationId xmlns:a16="http://schemas.microsoft.com/office/drawing/2014/main" id="{5CAC7448-9140-42CF-8854-5FC441CE30FE}"/>
              </a:ext>
            </a:extLst>
          </p:cNvPr>
          <p:cNvSpPr>
            <a:spLocks noGrp="1"/>
          </p:cNvSpPr>
          <p:nvPr>
            <p:ph type="sldNum" sz="quarter" idx="12"/>
          </p:nvPr>
        </p:nvSpPr>
        <p:spPr/>
        <p:txBody>
          <a:bodyPr/>
          <a:lstStyle/>
          <a:p>
            <a:fld id="{96FB11AB-FA31-47E6-805D-61BDCF93B052}" type="slidenum">
              <a:rPr lang="it-IT" smtClean="0"/>
              <a:t>‹N›</a:t>
            </a:fld>
            <a:endParaRPr lang="it-IT" dirty="0"/>
          </a:p>
        </p:txBody>
      </p:sp>
    </p:spTree>
    <p:extLst>
      <p:ext uri="{BB962C8B-B14F-4D97-AF65-F5344CB8AC3E}">
        <p14:creationId xmlns:p14="http://schemas.microsoft.com/office/powerpoint/2010/main" val="194332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95BDA7-A5C9-485E-99C2-D8813D46DF5F}"/>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13CAA516-B596-4BD9-A511-EBD9785E29CB}"/>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4B40F14-3CA7-46DE-9D02-BDDEBAFB5199}"/>
              </a:ext>
            </a:extLst>
          </p:cNvPr>
          <p:cNvSpPr>
            <a:spLocks noGrp="1"/>
          </p:cNvSpPr>
          <p:nvPr>
            <p:ph type="dt" sz="half" idx="10"/>
          </p:nvPr>
        </p:nvSpPr>
        <p:spPr/>
        <p:txBody>
          <a:bodyPr/>
          <a:lstStyle/>
          <a:p>
            <a:fld id="{07FFE800-97D6-44B8-8B9A-D67296E0C9CE}" type="datetimeFigureOut">
              <a:rPr lang="it-IT" smtClean="0"/>
              <a:t>18/02/2022</a:t>
            </a:fld>
            <a:endParaRPr lang="it-IT" dirty="0"/>
          </a:p>
        </p:txBody>
      </p:sp>
      <p:sp>
        <p:nvSpPr>
          <p:cNvPr id="5" name="Segnaposto piè di pagina 4">
            <a:extLst>
              <a:ext uri="{FF2B5EF4-FFF2-40B4-BE49-F238E27FC236}">
                <a16:creationId xmlns:a16="http://schemas.microsoft.com/office/drawing/2014/main" id="{C0FF82AA-32A6-4343-BC3E-7F14BDF56EFF}"/>
              </a:ext>
            </a:extLst>
          </p:cNvPr>
          <p:cNvSpPr>
            <a:spLocks noGrp="1"/>
          </p:cNvSpPr>
          <p:nvPr>
            <p:ph type="ftr" sz="quarter" idx="11"/>
          </p:nvPr>
        </p:nvSpPr>
        <p:spPr/>
        <p:txBody>
          <a:bodyPr/>
          <a:lstStyle/>
          <a:p>
            <a:endParaRPr lang="it-IT" dirty="0"/>
          </a:p>
        </p:txBody>
      </p:sp>
      <p:sp>
        <p:nvSpPr>
          <p:cNvPr id="6" name="Segnaposto numero diapositiva 5">
            <a:extLst>
              <a:ext uri="{FF2B5EF4-FFF2-40B4-BE49-F238E27FC236}">
                <a16:creationId xmlns:a16="http://schemas.microsoft.com/office/drawing/2014/main" id="{A2DDFC72-0CB3-4641-B8E6-72CF86E30220}"/>
              </a:ext>
            </a:extLst>
          </p:cNvPr>
          <p:cNvSpPr>
            <a:spLocks noGrp="1"/>
          </p:cNvSpPr>
          <p:nvPr>
            <p:ph type="sldNum" sz="quarter" idx="12"/>
          </p:nvPr>
        </p:nvSpPr>
        <p:spPr/>
        <p:txBody>
          <a:bodyPr/>
          <a:lstStyle/>
          <a:p>
            <a:fld id="{96FB11AB-FA31-47E6-805D-61BDCF93B052}" type="slidenum">
              <a:rPr lang="it-IT" smtClean="0"/>
              <a:t>‹N›</a:t>
            </a:fld>
            <a:endParaRPr lang="it-IT" dirty="0"/>
          </a:p>
        </p:txBody>
      </p:sp>
    </p:spTree>
    <p:extLst>
      <p:ext uri="{BB962C8B-B14F-4D97-AF65-F5344CB8AC3E}">
        <p14:creationId xmlns:p14="http://schemas.microsoft.com/office/powerpoint/2010/main" val="447253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81E58DD5-ECDE-46F5-849F-68D53DA00F04}"/>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9EEA7986-9F25-4E92-A6B3-BAC520AE0748}"/>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7BFD1E1-6DFA-42CE-A855-C05AA9CC6294}"/>
              </a:ext>
            </a:extLst>
          </p:cNvPr>
          <p:cNvSpPr>
            <a:spLocks noGrp="1"/>
          </p:cNvSpPr>
          <p:nvPr>
            <p:ph type="dt" sz="half" idx="10"/>
          </p:nvPr>
        </p:nvSpPr>
        <p:spPr/>
        <p:txBody>
          <a:bodyPr/>
          <a:lstStyle/>
          <a:p>
            <a:fld id="{07FFE800-97D6-44B8-8B9A-D67296E0C9CE}" type="datetimeFigureOut">
              <a:rPr lang="it-IT" smtClean="0"/>
              <a:t>18/02/2022</a:t>
            </a:fld>
            <a:endParaRPr lang="it-IT" dirty="0"/>
          </a:p>
        </p:txBody>
      </p:sp>
      <p:sp>
        <p:nvSpPr>
          <p:cNvPr id="5" name="Segnaposto piè di pagina 4">
            <a:extLst>
              <a:ext uri="{FF2B5EF4-FFF2-40B4-BE49-F238E27FC236}">
                <a16:creationId xmlns:a16="http://schemas.microsoft.com/office/drawing/2014/main" id="{72C8ACDB-BA9C-4997-B607-707D4206AD09}"/>
              </a:ext>
            </a:extLst>
          </p:cNvPr>
          <p:cNvSpPr>
            <a:spLocks noGrp="1"/>
          </p:cNvSpPr>
          <p:nvPr>
            <p:ph type="ftr" sz="quarter" idx="11"/>
          </p:nvPr>
        </p:nvSpPr>
        <p:spPr/>
        <p:txBody>
          <a:bodyPr/>
          <a:lstStyle/>
          <a:p>
            <a:endParaRPr lang="it-IT" dirty="0"/>
          </a:p>
        </p:txBody>
      </p:sp>
      <p:sp>
        <p:nvSpPr>
          <p:cNvPr id="6" name="Segnaposto numero diapositiva 5">
            <a:extLst>
              <a:ext uri="{FF2B5EF4-FFF2-40B4-BE49-F238E27FC236}">
                <a16:creationId xmlns:a16="http://schemas.microsoft.com/office/drawing/2014/main" id="{8FB48DA3-39D0-44CB-B5E6-C8CA41DDD12C}"/>
              </a:ext>
            </a:extLst>
          </p:cNvPr>
          <p:cNvSpPr>
            <a:spLocks noGrp="1"/>
          </p:cNvSpPr>
          <p:nvPr>
            <p:ph type="sldNum" sz="quarter" idx="12"/>
          </p:nvPr>
        </p:nvSpPr>
        <p:spPr/>
        <p:txBody>
          <a:bodyPr/>
          <a:lstStyle/>
          <a:p>
            <a:fld id="{96FB11AB-FA31-47E6-805D-61BDCF93B052}" type="slidenum">
              <a:rPr lang="it-IT" smtClean="0"/>
              <a:t>‹N›</a:t>
            </a:fld>
            <a:endParaRPr lang="it-IT" dirty="0"/>
          </a:p>
        </p:txBody>
      </p:sp>
    </p:spTree>
    <p:extLst>
      <p:ext uri="{BB962C8B-B14F-4D97-AF65-F5344CB8AC3E}">
        <p14:creationId xmlns:p14="http://schemas.microsoft.com/office/powerpoint/2010/main" val="2587193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071BA3-A0A2-424F-B585-A657E23E0D13}"/>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7DC1432-3712-4C8C-A9F6-B60FA194960A}"/>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EB2EB52-DB32-4D00-888C-179CDF0069F9}"/>
              </a:ext>
            </a:extLst>
          </p:cNvPr>
          <p:cNvSpPr>
            <a:spLocks noGrp="1"/>
          </p:cNvSpPr>
          <p:nvPr>
            <p:ph type="dt" sz="half" idx="10"/>
          </p:nvPr>
        </p:nvSpPr>
        <p:spPr/>
        <p:txBody>
          <a:bodyPr/>
          <a:lstStyle/>
          <a:p>
            <a:fld id="{07FFE800-97D6-44B8-8B9A-D67296E0C9CE}" type="datetimeFigureOut">
              <a:rPr lang="it-IT" smtClean="0"/>
              <a:t>18/02/2022</a:t>
            </a:fld>
            <a:endParaRPr lang="it-IT" dirty="0"/>
          </a:p>
        </p:txBody>
      </p:sp>
      <p:sp>
        <p:nvSpPr>
          <p:cNvPr id="5" name="Segnaposto piè di pagina 4">
            <a:extLst>
              <a:ext uri="{FF2B5EF4-FFF2-40B4-BE49-F238E27FC236}">
                <a16:creationId xmlns:a16="http://schemas.microsoft.com/office/drawing/2014/main" id="{1593EB6D-2834-44D2-8FFD-F93BDE64BF3A}"/>
              </a:ext>
            </a:extLst>
          </p:cNvPr>
          <p:cNvSpPr>
            <a:spLocks noGrp="1"/>
          </p:cNvSpPr>
          <p:nvPr>
            <p:ph type="ftr" sz="quarter" idx="11"/>
          </p:nvPr>
        </p:nvSpPr>
        <p:spPr/>
        <p:txBody>
          <a:bodyPr/>
          <a:lstStyle/>
          <a:p>
            <a:endParaRPr lang="it-IT" dirty="0"/>
          </a:p>
        </p:txBody>
      </p:sp>
      <p:sp>
        <p:nvSpPr>
          <p:cNvPr id="6" name="Segnaposto numero diapositiva 5">
            <a:extLst>
              <a:ext uri="{FF2B5EF4-FFF2-40B4-BE49-F238E27FC236}">
                <a16:creationId xmlns:a16="http://schemas.microsoft.com/office/drawing/2014/main" id="{9443ECF3-DEA9-4696-B1AF-E611436FAC6E}"/>
              </a:ext>
            </a:extLst>
          </p:cNvPr>
          <p:cNvSpPr>
            <a:spLocks noGrp="1"/>
          </p:cNvSpPr>
          <p:nvPr>
            <p:ph type="sldNum" sz="quarter" idx="12"/>
          </p:nvPr>
        </p:nvSpPr>
        <p:spPr/>
        <p:txBody>
          <a:bodyPr/>
          <a:lstStyle/>
          <a:p>
            <a:fld id="{96FB11AB-FA31-47E6-805D-61BDCF93B052}" type="slidenum">
              <a:rPr lang="it-IT" smtClean="0"/>
              <a:t>‹N›</a:t>
            </a:fld>
            <a:endParaRPr lang="it-IT" dirty="0"/>
          </a:p>
        </p:txBody>
      </p:sp>
    </p:spTree>
    <p:extLst>
      <p:ext uri="{BB962C8B-B14F-4D97-AF65-F5344CB8AC3E}">
        <p14:creationId xmlns:p14="http://schemas.microsoft.com/office/powerpoint/2010/main" val="3641229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B1047F5-6737-404D-B5D4-6F4E30374BAF}"/>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810831A7-BBE8-4260-A0F8-28D4CD2D6A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9680C71B-D452-4057-8C76-7020F13AE5EC}"/>
              </a:ext>
            </a:extLst>
          </p:cNvPr>
          <p:cNvSpPr>
            <a:spLocks noGrp="1"/>
          </p:cNvSpPr>
          <p:nvPr>
            <p:ph type="dt" sz="half" idx="10"/>
          </p:nvPr>
        </p:nvSpPr>
        <p:spPr/>
        <p:txBody>
          <a:bodyPr/>
          <a:lstStyle/>
          <a:p>
            <a:fld id="{07FFE800-97D6-44B8-8B9A-D67296E0C9CE}" type="datetimeFigureOut">
              <a:rPr lang="it-IT" smtClean="0"/>
              <a:t>18/02/2022</a:t>
            </a:fld>
            <a:endParaRPr lang="it-IT" dirty="0"/>
          </a:p>
        </p:txBody>
      </p:sp>
      <p:sp>
        <p:nvSpPr>
          <p:cNvPr id="5" name="Segnaposto piè di pagina 4">
            <a:extLst>
              <a:ext uri="{FF2B5EF4-FFF2-40B4-BE49-F238E27FC236}">
                <a16:creationId xmlns:a16="http://schemas.microsoft.com/office/drawing/2014/main" id="{7F1D0DFB-A68A-442D-B04A-D481AF9C2B9B}"/>
              </a:ext>
            </a:extLst>
          </p:cNvPr>
          <p:cNvSpPr>
            <a:spLocks noGrp="1"/>
          </p:cNvSpPr>
          <p:nvPr>
            <p:ph type="ftr" sz="quarter" idx="11"/>
          </p:nvPr>
        </p:nvSpPr>
        <p:spPr/>
        <p:txBody>
          <a:bodyPr/>
          <a:lstStyle/>
          <a:p>
            <a:endParaRPr lang="it-IT" dirty="0"/>
          </a:p>
        </p:txBody>
      </p:sp>
      <p:sp>
        <p:nvSpPr>
          <p:cNvPr id="6" name="Segnaposto numero diapositiva 5">
            <a:extLst>
              <a:ext uri="{FF2B5EF4-FFF2-40B4-BE49-F238E27FC236}">
                <a16:creationId xmlns:a16="http://schemas.microsoft.com/office/drawing/2014/main" id="{3FDEBEF4-58C4-442E-B7EF-15DEFE0E5E94}"/>
              </a:ext>
            </a:extLst>
          </p:cNvPr>
          <p:cNvSpPr>
            <a:spLocks noGrp="1"/>
          </p:cNvSpPr>
          <p:nvPr>
            <p:ph type="sldNum" sz="quarter" idx="12"/>
          </p:nvPr>
        </p:nvSpPr>
        <p:spPr/>
        <p:txBody>
          <a:bodyPr/>
          <a:lstStyle/>
          <a:p>
            <a:fld id="{96FB11AB-FA31-47E6-805D-61BDCF93B052}" type="slidenum">
              <a:rPr lang="it-IT" smtClean="0"/>
              <a:t>‹N›</a:t>
            </a:fld>
            <a:endParaRPr lang="it-IT" dirty="0"/>
          </a:p>
        </p:txBody>
      </p:sp>
    </p:spTree>
    <p:extLst>
      <p:ext uri="{BB962C8B-B14F-4D97-AF65-F5344CB8AC3E}">
        <p14:creationId xmlns:p14="http://schemas.microsoft.com/office/powerpoint/2010/main" val="465279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03381C-3349-41D8-B51D-03314136D339}"/>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00D7C81B-F48F-4CA9-8584-BCF73D7A76B3}"/>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A9B96E54-C680-4D45-8D76-CDF5BD3B7BDE}"/>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83F5F225-39C0-4C67-8226-07EE0AC6399E}"/>
              </a:ext>
            </a:extLst>
          </p:cNvPr>
          <p:cNvSpPr>
            <a:spLocks noGrp="1"/>
          </p:cNvSpPr>
          <p:nvPr>
            <p:ph type="dt" sz="half" idx="10"/>
          </p:nvPr>
        </p:nvSpPr>
        <p:spPr/>
        <p:txBody>
          <a:bodyPr/>
          <a:lstStyle/>
          <a:p>
            <a:fld id="{07FFE800-97D6-44B8-8B9A-D67296E0C9CE}" type="datetimeFigureOut">
              <a:rPr lang="it-IT" smtClean="0"/>
              <a:t>18/02/2022</a:t>
            </a:fld>
            <a:endParaRPr lang="it-IT" dirty="0"/>
          </a:p>
        </p:txBody>
      </p:sp>
      <p:sp>
        <p:nvSpPr>
          <p:cNvPr id="6" name="Segnaposto piè di pagina 5">
            <a:extLst>
              <a:ext uri="{FF2B5EF4-FFF2-40B4-BE49-F238E27FC236}">
                <a16:creationId xmlns:a16="http://schemas.microsoft.com/office/drawing/2014/main" id="{5F6CB732-7F8C-421C-8B46-4EC460EB348B}"/>
              </a:ext>
            </a:extLst>
          </p:cNvPr>
          <p:cNvSpPr>
            <a:spLocks noGrp="1"/>
          </p:cNvSpPr>
          <p:nvPr>
            <p:ph type="ftr" sz="quarter" idx="11"/>
          </p:nvPr>
        </p:nvSpPr>
        <p:spPr/>
        <p:txBody>
          <a:bodyPr/>
          <a:lstStyle/>
          <a:p>
            <a:endParaRPr lang="it-IT" dirty="0"/>
          </a:p>
        </p:txBody>
      </p:sp>
      <p:sp>
        <p:nvSpPr>
          <p:cNvPr id="7" name="Segnaposto numero diapositiva 6">
            <a:extLst>
              <a:ext uri="{FF2B5EF4-FFF2-40B4-BE49-F238E27FC236}">
                <a16:creationId xmlns:a16="http://schemas.microsoft.com/office/drawing/2014/main" id="{C4D2DE09-0BCC-4B6E-94C2-0F57FD63783E}"/>
              </a:ext>
            </a:extLst>
          </p:cNvPr>
          <p:cNvSpPr>
            <a:spLocks noGrp="1"/>
          </p:cNvSpPr>
          <p:nvPr>
            <p:ph type="sldNum" sz="quarter" idx="12"/>
          </p:nvPr>
        </p:nvSpPr>
        <p:spPr/>
        <p:txBody>
          <a:bodyPr/>
          <a:lstStyle/>
          <a:p>
            <a:fld id="{96FB11AB-FA31-47E6-805D-61BDCF93B052}" type="slidenum">
              <a:rPr lang="it-IT" smtClean="0"/>
              <a:t>‹N›</a:t>
            </a:fld>
            <a:endParaRPr lang="it-IT" dirty="0"/>
          </a:p>
        </p:txBody>
      </p:sp>
    </p:spTree>
    <p:extLst>
      <p:ext uri="{BB962C8B-B14F-4D97-AF65-F5344CB8AC3E}">
        <p14:creationId xmlns:p14="http://schemas.microsoft.com/office/powerpoint/2010/main" val="226950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86078C3-AEF2-4934-B6D9-DEB06C90A5E4}"/>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941243C4-5C00-42E1-AD91-9AB890ABF3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6C19F2C4-6BD7-4692-AA08-CE40B10A88B1}"/>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9E51AE34-3C7E-4590-BC40-50A07D6C0D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0D4A91F6-C2FF-44FE-9254-711FA0FBF505}"/>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735B370B-A24C-414B-94FB-187C6F92A522}"/>
              </a:ext>
            </a:extLst>
          </p:cNvPr>
          <p:cNvSpPr>
            <a:spLocks noGrp="1"/>
          </p:cNvSpPr>
          <p:nvPr>
            <p:ph type="dt" sz="half" idx="10"/>
          </p:nvPr>
        </p:nvSpPr>
        <p:spPr/>
        <p:txBody>
          <a:bodyPr/>
          <a:lstStyle/>
          <a:p>
            <a:fld id="{07FFE800-97D6-44B8-8B9A-D67296E0C9CE}" type="datetimeFigureOut">
              <a:rPr lang="it-IT" smtClean="0"/>
              <a:t>18/02/2022</a:t>
            </a:fld>
            <a:endParaRPr lang="it-IT" dirty="0"/>
          </a:p>
        </p:txBody>
      </p:sp>
      <p:sp>
        <p:nvSpPr>
          <p:cNvPr id="8" name="Segnaposto piè di pagina 7">
            <a:extLst>
              <a:ext uri="{FF2B5EF4-FFF2-40B4-BE49-F238E27FC236}">
                <a16:creationId xmlns:a16="http://schemas.microsoft.com/office/drawing/2014/main" id="{99A16521-E565-4C6D-B7CC-77A2D175E03B}"/>
              </a:ext>
            </a:extLst>
          </p:cNvPr>
          <p:cNvSpPr>
            <a:spLocks noGrp="1"/>
          </p:cNvSpPr>
          <p:nvPr>
            <p:ph type="ftr" sz="quarter" idx="11"/>
          </p:nvPr>
        </p:nvSpPr>
        <p:spPr/>
        <p:txBody>
          <a:bodyPr/>
          <a:lstStyle/>
          <a:p>
            <a:endParaRPr lang="it-IT" dirty="0"/>
          </a:p>
        </p:txBody>
      </p:sp>
      <p:sp>
        <p:nvSpPr>
          <p:cNvPr id="9" name="Segnaposto numero diapositiva 8">
            <a:extLst>
              <a:ext uri="{FF2B5EF4-FFF2-40B4-BE49-F238E27FC236}">
                <a16:creationId xmlns:a16="http://schemas.microsoft.com/office/drawing/2014/main" id="{748BBCF3-048B-49D9-9C79-8C67AB26EF70}"/>
              </a:ext>
            </a:extLst>
          </p:cNvPr>
          <p:cNvSpPr>
            <a:spLocks noGrp="1"/>
          </p:cNvSpPr>
          <p:nvPr>
            <p:ph type="sldNum" sz="quarter" idx="12"/>
          </p:nvPr>
        </p:nvSpPr>
        <p:spPr/>
        <p:txBody>
          <a:bodyPr/>
          <a:lstStyle/>
          <a:p>
            <a:fld id="{96FB11AB-FA31-47E6-805D-61BDCF93B052}" type="slidenum">
              <a:rPr lang="it-IT" smtClean="0"/>
              <a:t>‹N›</a:t>
            </a:fld>
            <a:endParaRPr lang="it-IT" dirty="0"/>
          </a:p>
        </p:txBody>
      </p:sp>
    </p:spTree>
    <p:extLst>
      <p:ext uri="{BB962C8B-B14F-4D97-AF65-F5344CB8AC3E}">
        <p14:creationId xmlns:p14="http://schemas.microsoft.com/office/powerpoint/2010/main" val="2374215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22B293-9D99-4985-BDF4-729F7536BA79}"/>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AA7C2E1C-C39D-4797-804D-E683BBC216AA}"/>
              </a:ext>
            </a:extLst>
          </p:cNvPr>
          <p:cNvSpPr>
            <a:spLocks noGrp="1"/>
          </p:cNvSpPr>
          <p:nvPr>
            <p:ph type="dt" sz="half" idx="10"/>
          </p:nvPr>
        </p:nvSpPr>
        <p:spPr/>
        <p:txBody>
          <a:bodyPr/>
          <a:lstStyle/>
          <a:p>
            <a:fld id="{07FFE800-97D6-44B8-8B9A-D67296E0C9CE}" type="datetimeFigureOut">
              <a:rPr lang="it-IT" smtClean="0"/>
              <a:t>18/02/2022</a:t>
            </a:fld>
            <a:endParaRPr lang="it-IT" dirty="0"/>
          </a:p>
        </p:txBody>
      </p:sp>
      <p:sp>
        <p:nvSpPr>
          <p:cNvPr id="4" name="Segnaposto piè di pagina 3">
            <a:extLst>
              <a:ext uri="{FF2B5EF4-FFF2-40B4-BE49-F238E27FC236}">
                <a16:creationId xmlns:a16="http://schemas.microsoft.com/office/drawing/2014/main" id="{A432EC2B-ACD6-4D37-A813-CE206264FC87}"/>
              </a:ext>
            </a:extLst>
          </p:cNvPr>
          <p:cNvSpPr>
            <a:spLocks noGrp="1"/>
          </p:cNvSpPr>
          <p:nvPr>
            <p:ph type="ftr" sz="quarter" idx="11"/>
          </p:nvPr>
        </p:nvSpPr>
        <p:spPr/>
        <p:txBody>
          <a:bodyPr/>
          <a:lstStyle/>
          <a:p>
            <a:endParaRPr lang="it-IT" dirty="0"/>
          </a:p>
        </p:txBody>
      </p:sp>
      <p:sp>
        <p:nvSpPr>
          <p:cNvPr id="5" name="Segnaposto numero diapositiva 4">
            <a:extLst>
              <a:ext uri="{FF2B5EF4-FFF2-40B4-BE49-F238E27FC236}">
                <a16:creationId xmlns:a16="http://schemas.microsoft.com/office/drawing/2014/main" id="{21B3EEE0-F943-47E5-A5FA-1DA620701C20}"/>
              </a:ext>
            </a:extLst>
          </p:cNvPr>
          <p:cNvSpPr>
            <a:spLocks noGrp="1"/>
          </p:cNvSpPr>
          <p:nvPr>
            <p:ph type="sldNum" sz="quarter" idx="12"/>
          </p:nvPr>
        </p:nvSpPr>
        <p:spPr/>
        <p:txBody>
          <a:bodyPr/>
          <a:lstStyle/>
          <a:p>
            <a:fld id="{96FB11AB-FA31-47E6-805D-61BDCF93B052}" type="slidenum">
              <a:rPr lang="it-IT" smtClean="0"/>
              <a:t>‹N›</a:t>
            </a:fld>
            <a:endParaRPr lang="it-IT" dirty="0"/>
          </a:p>
        </p:txBody>
      </p:sp>
    </p:spTree>
    <p:extLst>
      <p:ext uri="{BB962C8B-B14F-4D97-AF65-F5344CB8AC3E}">
        <p14:creationId xmlns:p14="http://schemas.microsoft.com/office/powerpoint/2010/main" val="2659690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773CB7E9-60F3-4FEB-9CF2-41733A52A700}"/>
              </a:ext>
            </a:extLst>
          </p:cNvPr>
          <p:cNvSpPr>
            <a:spLocks noGrp="1"/>
          </p:cNvSpPr>
          <p:nvPr>
            <p:ph type="dt" sz="half" idx="10"/>
          </p:nvPr>
        </p:nvSpPr>
        <p:spPr/>
        <p:txBody>
          <a:bodyPr/>
          <a:lstStyle/>
          <a:p>
            <a:fld id="{07FFE800-97D6-44B8-8B9A-D67296E0C9CE}" type="datetimeFigureOut">
              <a:rPr lang="it-IT" smtClean="0"/>
              <a:t>18/02/2022</a:t>
            </a:fld>
            <a:endParaRPr lang="it-IT" dirty="0"/>
          </a:p>
        </p:txBody>
      </p:sp>
      <p:sp>
        <p:nvSpPr>
          <p:cNvPr id="3" name="Segnaposto piè di pagina 2">
            <a:extLst>
              <a:ext uri="{FF2B5EF4-FFF2-40B4-BE49-F238E27FC236}">
                <a16:creationId xmlns:a16="http://schemas.microsoft.com/office/drawing/2014/main" id="{FD638957-F61A-4A69-8F72-9E42FE02E107}"/>
              </a:ext>
            </a:extLst>
          </p:cNvPr>
          <p:cNvSpPr>
            <a:spLocks noGrp="1"/>
          </p:cNvSpPr>
          <p:nvPr>
            <p:ph type="ftr" sz="quarter" idx="11"/>
          </p:nvPr>
        </p:nvSpPr>
        <p:spPr/>
        <p:txBody>
          <a:bodyPr/>
          <a:lstStyle/>
          <a:p>
            <a:endParaRPr lang="it-IT" dirty="0"/>
          </a:p>
        </p:txBody>
      </p:sp>
      <p:sp>
        <p:nvSpPr>
          <p:cNvPr id="4" name="Segnaposto numero diapositiva 3">
            <a:extLst>
              <a:ext uri="{FF2B5EF4-FFF2-40B4-BE49-F238E27FC236}">
                <a16:creationId xmlns:a16="http://schemas.microsoft.com/office/drawing/2014/main" id="{015D5BD4-5B8F-4233-B3BC-22E30786A9BB}"/>
              </a:ext>
            </a:extLst>
          </p:cNvPr>
          <p:cNvSpPr>
            <a:spLocks noGrp="1"/>
          </p:cNvSpPr>
          <p:nvPr>
            <p:ph type="sldNum" sz="quarter" idx="12"/>
          </p:nvPr>
        </p:nvSpPr>
        <p:spPr/>
        <p:txBody>
          <a:bodyPr/>
          <a:lstStyle/>
          <a:p>
            <a:fld id="{96FB11AB-FA31-47E6-805D-61BDCF93B052}" type="slidenum">
              <a:rPr lang="it-IT" smtClean="0"/>
              <a:t>‹N›</a:t>
            </a:fld>
            <a:endParaRPr lang="it-IT" dirty="0"/>
          </a:p>
        </p:txBody>
      </p:sp>
    </p:spTree>
    <p:extLst>
      <p:ext uri="{BB962C8B-B14F-4D97-AF65-F5344CB8AC3E}">
        <p14:creationId xmlns:p14="http://schemas.microsoft.com/office/powerpoint/2010/main" val="1893048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6C6CFA-02CD-4927-B1AB-89E975423CEF}"/>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95A5031B-AE2E-43E2-BB76-18B2E2B664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C561F7DC-AFDF-49AC-BCB3-9AE02CE976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DD6D37C-632F-4AB5-A653-1A2142107294}"/>
              </a:ext>
            </a:extLst>
          </p:cNvPr>
          <p:cNvSpPr>
            <a:spLocks noGrp="1"/>
          </p:cNvSpPr>
          <p:nvPr>
            <p:ph type="dt" sz="half" idx="10"/>
          </p:nvPr>
        </p:nvSpPr>
        <p:spPr/>
        <p:txBody>
          <a:bodyPr/>
          <a:lstStyle/>
          <a:p>
            <a:fld id="{07FFE800-97D6-44B8-8B9A-D67296E0C9CE}" type="datetimeFigureOut">
              <a:rPr lang="it-IT" smtClean="0"/>
              <a:t>18/02/2022</a:t>
            </a:fld>
            <a:endParaRPr lang="it-IT" dirty="0"/>
          </a:p>
        </p:txBody>
      </p:sp>
      <p:sp>
        <p:nvSpPr>
          <p:cNvPr id="6" name="Segnaposto piè di pagina 5">
            <a:extLst>
              <a:ext uri="{FF2B5EF4-FFF2-40B4-BE49-F238E27FC236}">
                <a16:creationId xmlns:a16="http://schemas.microsoft.com/office/drawing/2014/main" id="{8B580074-A339-45CF-B7FC-E87CDB6E1129}"/>
              </a:ext>
            </a:extLst>
          </p:cNvPr>
          <p:cNvSpPr>
            <a:spLocks noGrp="1"/>
          </p:cNvSpPr>
          <p:nvPr>
            <p:ph type="ftr" sz="quarter" idx="11"/>
          </p:nvPr>
        </p:nvSpPr>
        <p:spPr/>
        <p:txBody>
          <a:bodyPr/>
          <a:lstStyle/>
          <a:p>
            <a:endParaRPr lang="it-IT" dirty="0"/>
          </a:p>
        </p:txBody>
      </p:sp>
      <p:sp>
        <p:nvSpPr>
          <p:cNvPr id="7" name="Segnaposto numero diapositiva 6">
            <a:extLst>
              <a:ext uri="{FF2B5EF4-FFF2-40B4-BE49-F238E27FC236}">
                <a16:creationId xmlns:a16="http://schemas.microsoft.com/office/drawing/2014/main" id="{5C6495F8-5DC6-49FF-B658-885515783584}"/>
              </a:ext>
            </a:extLst>
          </p:cNvPr>
          <p:cNvSpPr>
            <a:spLocks noGrp="1"/>
          </p:cNvSpPr>
          <p:nvPr>
            <p:ph type="sldNum" sz="quarter" idx="12"/>
          </p:nvPr>
        </p:nvSpPr>
        <p:spPr/>
        <p:txBody>
          <a:bodyPr/>
          <a:lstStyle/>
          <a:p>
            <a:fld id="{96FB11AB-FA31-47E6-805D-61BDCF93B052}" type="slidenum">
              <a:rPr lang="it-IT" smtClean="0"/>
              <a:t>‹N›</a:t>
            </a:fld>
            <a:endParaRPr lang="it-IT" dirty="0"/>
          </a:p>
        </p:txBody>
      </p:sp>
    </p:spTree>
    <p:extLst>
      <p:ext uri="{BB962C8B-B14F-4D97-AF65-F5344CB8AC3E}">
        <p14:creationId xmlns:p14="http://schemas.microsoft.com/office/powerpoint/2010/main" val="2936686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453CDF-E6EE-49CC-9273-A33409295B5B}"/>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C62BBFFC-3D89-4488-A7BB-83B3E212F9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dirty="0"/>
          </a:p>
        </p:txBody>
      </p:sp>
      <p:sp>
        <p:nvSpPr>
          <p:cNvPr id="4" name="Segnaposto testo 3">
            <a:extLst>
              <a:ext uri="{FF2B5EF4-FFF2-40B4-BE49-F238E27FC236}">
                <a16:creationId xmlns:a16="http://schemas.microsoft.com/office/drawing/2014/main" id="{BA5E4BE4-5DFB-4116-9834-FE7611AAC7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37F09304-4390-4D6D-9C5F-6CD87D08D17C}"/>
              </a:ext>
            </a:extLst>
          </p:cNvPr>
          <p:cNvSpPr>
            <a:spLocks noGrp="1"/>
          </p:cNvSpPr>
          <p:nvPr>
            <p:ph type="dt" sz="half" idx="10"/>
          </p:nvPr>
        </p:nvSpPr>
        <p:spPr/>
        <p:txBody>
          <a:bodyPr/>
          <a:lstStyle/>
          <a:p>
            <a:fld id="{07FFE800-97D6-44B8-8B9A-D67296E0C9CE}" type="datetimeFigureOut">
              <a:rPr lang="it-IT" smtClean="0"/>
              <a:t>18/02/2022</a:t>
            </a:fld>
            <a:endParaRPr lang="it-IT" dirty="0"/>
          </a:p>
        </p:txBody>
      </p:sp>
      <p:sp>
        <p:nvSpPr>
          <p:cNvPr id="6" name="Segnaposto piè di pagina 5">
            <a:extLst>
              <a:ext uri="{FF2B5EF4-FFF2-40B4-BE49-F238E27FC236}">
                <a16:creationId xmlns:a16="http://schemas.microsoft.com/office/drawing/2014/main" id="{E9AAD1A8-9C64-44E1-A1A1-9B216CA4FD9D}"/>
              </a:ext>
            </a:extLst>
          </p:cNvPr>
          <p:cNvSpPr>
            <a:spLocks noGrp="1"/>
          </p:cNvSpPr>
          <p:nvPr>
            <p:ph type="ftr" sz="quarter" idx="11"/>
          </p:nvPr>
        </p:nvSpPr>
        <p:spPr/>
        <p:txBody>
          <a:bodyPr/>
          <a:lstStyle/>
          <a:p>
            <a:endParaRPr lang="it-IT" dirty="0"/>
          </a:p>
        </p:txBody>
      </p:sp>
      <p:sp>
        <p:nvSpPr>
          <p:cNvPr id="7" name="Segnaposto numero diapositiva 6">
            <a:extLst>
              <a:ext uri="{FF2B5EF4-FFF2-40B4-BE49-F238E27FC236}">
                <a16:creationId xmlns:a16="http://schemas.microsoft.com/office/drawing/2014/main" id="{96D9F774-2298-47A2-9D62-411F38911A74}"/>
              </a:ext>
            </a:extLst>
          </p:cNvPr>
          <p:cNvSpPr>
            <a:spLocks noGrp="1"/>
          </p:cNvSpPr>
          <p:nvPr>
            <p:ph type="sldNum" sz="quarter" idx="12"/>
          </p:nvPr>
        </p:nvSpPr>
        <p:spPr/>
        <p:txBody>
          <a:bodyPr/>
          <a:lstStyle/>
          <a:p>
            <a:fld id="{96FB11AB-FA31-47E6-805D-61BDCF93B052}" type="slidenum">
              <a:rPr lang="it-IT" smtClean="0"/>
              <a:t>‹N›</a:t>
            </a:fld>
            <a:endParaRPr lang="it-IT" dirty="0"/>
          </a:p>
        </p:txBody>
      </p:sp>
    </p:spTree>
    <p:extLst>
      <p:ext uri="{BB962C8B-B14F-4D97-AF65-F5344CB8AC3E}">
        <p14:creationId xmlns:p14="http://schemas.microsoft.com/office/powerpoint/2010/main" val="763852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E0DE1F14-4223-4EEC-9230-1377C557D9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C12B7E56-F089-436A-AA77-44A3F05D4E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A341776-D3AA-4221-9B2F-8D45D630E0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FFE800-97D6-44B8-8B9A-D67296E0C9CE}" type="datetimeFigureOut">
              <a:rPr lang="it-IT" smtClean="0"/>
              <a:t>18/02/2022</a:t>
            </a:fld>
            <a:endParaRPr lang="it-IT" dirty="0"/>
          </a:p>
        </p:txBody>
      </p:sp>
      <p:sp>
        <p:nvSpPr>
          <p:cNvPr id="5" name="Segnaposto piè di pagina 4">
            <a:extLst>
              <a:ext uri="{FF2B5EF4-FFF2-40B4-BE49-F238E27FC236}">
                <a16:creationId xmlns:a16="http://schemas.microsoft.com/office/drawing/2014/main" id="{6439FB70-758B-41F5-A503-D2239BA70C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dirty="0"/>
          </a:p>
        </p:txBody>
      </p:sp>
      <p:sp>
        <p:nvSpPr>
          <p:cNvPr id="6" name="Segnaposto numero diapositiva 5">
            <a:extLst>
              <a:ext uri="{FF2B5EF4-FFF2-40B4-BE49-F238E27FC236}">
                <a16:creationId xmlns:a16="http://schemas.microsoft.com/office/drawing/2014/main" id="{9192D3E7-87F8-48AA-9A3D-53AFEEE648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FB11AB-FA31-47E6-805D-61BDCF93B052}" type="slidenum">
              <a:rPr lang="it-IT" smtClean="0"/>
              <a:t>‹N›</a:t>
            </a:fld>
            <a:endParaRPr lang="it-IT" dirty="0"/>
          </a:p>
        </p:txBody>
      </p:sp>
    </p:spTree>
    <p:extLst>
      <p:ext uri="{BB962C8B-B14F-4D97-AF65-F5344CB8AC3E}">
        <p14:creationId xmlns:p14="http://schemas.microsoft.com/office/powerpoint/2010/main" val="39857668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curso-r.github.io/torchaudio/" TargetMode="Externa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curso-r.github.io/torchaudio/" TargetMode="Externa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jpe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6.sv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jpg"/><Relationship Id="rId7" Type="http://schemas.openxmlformats.org/officeDocument/2006/relationships/hyperlink" Target="https://pngio.com/PNG/a45783-audio-waveform-png.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9.svg"/></Relationships>
</file>

<file path=ppt/slides/_rels/slide3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jpg"/><Relationship Id="rId7" Type="http://schemas.openxmlformats.org/officeDocument/2006/relationships/hyperlink" Target="https://pngio.com/PNG/a45783-audio-waveform-png.htm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hyperlink" Target="http://www.pngall.com/anonymous-mask-pn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50.sv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image" Target="../media/image52.jpg"/><Relationship Id="rId7" Type="http://schemas.openxmlformats.org/officeDocument/2006/relationships/image" Target="../media/image56.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4.jp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microsoft.com/office/2007/relationships/hdphoto" Target="../media/hdphoto1.wdp"/><Relationship Id="rId10" Type="http://schemas.openxmlformats.org/officeDocument/2006/relationships/image" Target="../media/image18.svg"/><Relationship Id="rId4" Type="http://schemas.openxmlformats.org/officeDocument/2006/relationships/image" Target="../media/image13.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4.jp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hyperlink" Target="http://www.pngall.com/python-logo-png" TargetMode="Externa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EA472E-309A-4E47-BA0E-AD483F287390}"/>
              </a:ext>
            </a:extLst>
          </p:cNvPr>
          <p:cNvSpPr>
            <a:spLocks noGrp="1"/>
          </p:cNvSpPr>
          <p:nvPr>
            <p:ph type="ctrTitle"/>
          </p:nvPr>
        </p:nvSpPr>
        <p:spPr>
          <a:xfrm>
            <a:off x="2494180" y="3533498"/>
            <a:ext cx="7203640" cy="555811"/>
          </a:xfrm>
        </p:spPr>
        <p:txBody>
          <a:bodyPr>
            <a:normAutofit/>
          </a:bodyPr>
          <a:lstStyle/>
          <a:p>
            <a:r>
              <a:rPr lang="it-IT" sz="2800" dirty="0">
                <a:latin typeface="Century Gothic" panose="020B0502020202020204" pitchFamily="34" charset="0"/>
                <a:cs typeface="Times New Roman" panose="02020603050405020304" pitchFamily="18" charset="0"/>
              </a:rPr>
              <a:t>UNIVERSITÀ DEGLI STUDI DI SALERNO</a:t>
            </a:r>
          </a:p>
        </p:txBody>
      </p:sp>
      <p:pic>
        <p:nvPicPr>
          <p:cNvPr id="5" name="Immagine 4">
            <a:extLst>
              <a:ext uri="{FF2B5EF4-FFF2-40B4-BE49-F238E27FC236}">
                <a16:creationId xmlns:a16="http://schemas.microsoft.com/office/drawing/2014/main" id="{47E66724-F4D7-46DC-9108-578F00C8DB6F}"/>
              </a:ext>
            </a:extLst>
          </p:cNvPr>
          <p:cNvPicPr>
            <a:picLocks noChangeAspect="1"/>
          </p:cNvPicPr>
          <p:nvPr/>
        </p:nvPicPr>
        <p:blipFill rotWithShape="1">
          <a:blip r:embed="rId3">
            <a:extLst>
              <a:ext uri="{28A0092B-C50C-407E-A947-70E740481C1C}">
                <a14:useLocalDpi xmlns:a14="http://schemas.microsoft.com/office/drawing/2010/main" val="0"/>
              </a:ext>
            </a:extLst>
          </a:blip>
          <a:srcRect t="14304" b="11126"/>
          <a:stretch/>
        </p:blipFill>
        <p:spPr>
          <a:xfrm>
            <a:off x="838201" y="10"/>
            <a:ext cx="10484412" cy="3811394"/>
          </a:xfrm>
          <a:custGeom>
            <a:avLst/>
            <a:gdLst/>
            <a:ahLst/>
            <a:cxnLst/>
            <a:rect l="l" t="t" r="r" b="b"/>
            <a:pathLst>
              <a:path w="10484412" h="3811404">
                <a:moveTo>
                  <a:pt x="0" y="3811403"/>
                </a:moveTo>
                <a:lnTo>
                  <a:pt x="10484412" y="3811403"/>
                </a:lnTo>
                <a:lnTo>
                  <a:pt x="10484412" y="3811404"/>
                </a:lnTo>
                <a:lnTo>
                  <a:pt x="0" y="3811404"/>
                </a:lnTo>
                <a:close/>
                <a:moveTo>
                  <a:pt x="181717" y="0"/>
                </a:moveTo>
                <a:lnTo>
                  <a:pt x="10224015" y="0"/>
                </a:lnTo>
                <a:cubicBezTo>
                  <a:pt x="10261561" y="45054"/>
                  <a:pt x="10301611" y="85103"/>
                  <a:pt x="10369193" y="110134"/>
                </a:cubicBezTo>
                <a:cubicBezTo>
                  <a:pt x="10321635" y="167704"/>
                  <a:pt x="10236530" y="182722"/>
                  <a:pt x="10173954" y="222771"/>
                </a:cubicBezTo>
                <a:cubicBezTo>
                  <a:pt x="10168948" y="255310"/>
                  <a:pt x="10269071" y="245298"/>
                  <a:pt x="10241537" y="317887"/>
                </a:cubicBezTo>
                <a:cubicBezTo>
                  <a:pt x="10206494" y="418008"/>
                  <a:pt x="10241537" y="528142"/>
                  <a:pt x="10071328" y="573196"/>
                </a:cubicBezTo>
                <a:cubicBezTo>
                  <a:pt x="10023770" y="668312"/>
                  <a:pt x="10008751" y="820997"/>
                  <a:pt x="10113880" y="913610"/>
                </a:cubicBezTo>
                <a:cubicBezTo>
                  <a:pt x="10271573" y="1048774"/>
                  <a:pt x="10244040" y="1138885"/>
                  <a:pt x="10036285" y="1216478"/>
                </a:cubicBezTo>
                <a:cubicBezTo>
                  <a:pt x="10011255" y="1226491"/>
                  <a:pt x="9978715" y="1231497"/>
                  <a:pt x="9966200" y="1256528"/>
                </a:cubicBezTo>
                <a:cubicBezTo>
                  <a:pt x="9986224" y="1289067"/>
                  <a:pt x="10031280" y="1281557"/>
                  <a:pt x="10063819" y="1289067"/>
                </a:cubicBezTo>
                <a:cubicBezTo>
                  <a:pt x="10211500" y="1324110"/>
                  <a:pt x="10214003" y="1324110"/>
                  <a:pt x="10176457" y="1441752"/>
                </a:cubicBezTo>
                <a:cubicBezTo>
                  <a:pt x="10163942" y="1476795"/>
                  <a:pt x="10188972" y="1491813"/>
                  <a:pt x="10211500" y="1511838"/>
                </a:cubicBezTo>
                <a:cubicBezTo>
                  <a:pt x="10296604" y="1591936"/>
                  <a:pt x="10296604" y="1594439"/>
                  <a:pt x="10206494" y="1664523"/>
                </a:cubicBezTo>
                <a:cubicBezTo>
                  <a:pt x="10181463" y="1684547"/>
                  <a:pt x="10163942" y="1704572"/>
                  <a:pt x="10151426" y="1732106"/>
                </a:cubicBezTo>
                <a:cubicBezTo>
                  <a:pt x="10128899" y="1782166"/>
                  <a:pt x="10128899" y="1822216"/>
                  <a:pt x="10208996" y="1847246"/>
                </a:cubicBezTo>
                <a:cubicBezTo>
                  <a:pt x="10266568" y="1864767"/>
                  <a:pt x="10296604" y="1884791"/>
                  <a:pt x="10299107" y="1939858"/>
                </a:cubicBezTo>
                <a:cubicBezTo>
                  <a:pt x="10299107" y="1987416"/>
                  <a:pt x="10306617" y="2017452"/>
                  <a:pt x="10244040" y="2037477"/>
                </a:cubicBezTo>
                <a:cubicBezTo>
                  <a:pt x="10193979" y="2054998"/>
                  <a:pt x="10178960" y="2090041"/>
                  <a:pt x="10183966" y="2130089"/>
                </a:cubicBezTo>
                <a:cubicBezTo>
                  <a:pt x="10193979" y="2230211"/>
                  <a:pt x="10126396" y="2287781"/>
                  <a:pt x="10013758" y="2335339"/>
                </a:cubicBezTo>
                <a:cubicBezTo>
                  <a:pt x="9908629" y="2377890"/>
                  <a:pt x="9813513" y="2437963"/>
                  <a:pt x="9715893" y="2493030"/>
                </a:cubicBezTo>
                <a:cubicBezTo>
                  <a:pt x="9605758" y="2553103"/>
                  <a:pt x="9480605" y="2590649"/>
                  <a:pt x="9347942" y="2623189"/>
                </a:cubicBezTo>
                <a:cubicBezTo>
                  <a:pt x="9370469" y="2665740"/>
                  <a:pt x="9453071" y="2640710"/>
                  <a:pt x="9460580" y="2700783"/>
                </a:cubicBezTo>
                <a:cubicBezTo>
                  <a:pt x="9255329" y="2753346"/>
                  <a:pt x="9060089" y="2833444"/>
                  <a:pt x="8827305" y="2855971"/>
                </a:cubicBezTo>
                <a:cubicBezTo>
                  <a:pt x="9015035" y="2843456"/>
                  <a:pt x="9182740" y="2908535"/>
                  <a:pt x="9360458" y="2926056"/>
                </a:cubicBezTo>
                <a:cubicBezTo>
                  <a:pt x="9377980" y="2961099"/>
                  <a:pt x="9337930" y="2951087"/>
                  <a:pt x="9322912" y="2958595"/>
                </a:cubicBezTo>
                <a:cubicBezTo>
                  <a:pt x="9307893" y="2963602"/>
                  <a:pt x="9287869" y="2966105"/>
                  <a:pt x="9285366" y="2991135"/>
                </a:cubicBezTo>
                <a:cubicBezTo>
                  <a:pt x="9370469" y="3023675"/>
                  <a:pt x="9478102" y="2998644"/>
                  <a:pt x="9565709" y="3033687"/>
                </a:cubicBezTo>
                <a:cubicBezTo>
                  <a:pt x="9543182" y="3083748"/>
                  <a:pt x="9468090" y="3056214"/>
                  <a:pt x="9435550" y="3096263"/>
                </a:cubicBezTo>
                <a:cubicBezTo>
                  <a:pt x="9518151" y="3101269"/>
                  <a:pt x="9593243" y="3103772"/>
                  <a:pt x="9668335" y="3113784"/>
                </a:cubicBezTo>
                <a:cubicBezTo>
                  <a:pt x="9725905" y="3121294"/>
                  <a:pt x="9740924" y="3163845"/>
                  <a:pt x="9700875" y="3193882"/>
                </a:cubicBezTo>
                <a:cubicBezTo>
                  <a:pt x="9665832" y="3221415"/>
                  <a:pt x="9613268" y="3223918"/>
                  <a:pt x="9565709" y="3236434"/>
                </a:cubicBezTo>
                <a:cubicBezTo>
                  <a:pt x="9232801" y="3319034"/>
                  <a:pt x="8882372" y="3351573"/>
                  <a:pt x="8529440" y="3364088"/>
                </a:cubicBezTo>
                <a:cubicBezTo>
                  <a:pt x="7961245" y="3386616"/>
                  <a:pt x="7393049" y="3394125"/>
                  <a:pt x="6827357" y="3419155"/>
                </a:cubicBezTo>
                <a:cubicBezTo>
                  <a:pt x="6481933" y="3434173"/>
                  <a:pt x="6136510" y="3456701"/>
                  <a:pt x="5788584" y="3456701"/>
                </a:cubicBezTo>
                <a:cubicBezTo>
                  <a:pt x="5415628" y="3456701"/>
                  <a:pt x="5042671" y="3464210"/>
                  <a:pt x="4669714" y="3411646"/>
                </a:cubicBezTo>
                <a:cubicBezTo>
                  <a:pt x="4479481" y="3384113"/>
                  <a:pt x="4279236" y="3396628"/>
                  <a:pt x="4086500" y="3376603"/>
                </a:cubicBezTo>
                <a:cubicBezTo>
                  <a:pt x="3793641" y="3346568"/>
                  <a:pt x="3500782" y="3306518"/>
                  <a:pt x="3210426" y="3256458"/>
                </a:cubicBezTo>
                <a:cubicBezTo>
                  <a:pt x="3117813" y="3241439"/>
                  <a:pt x="3007678" y="3231428"/>
                  <a:pt x="2937592" y="3166348"/>
                </a:cubicBezTo>
                <a:cubicBezTo>
                  <a:pt x="2824954" y="3211403"/>
                  <a:pt x="2757372" y="3131305"/>
                  <a:pt x="2669765" y="3106275"/>
                </a:cubicBezTo>
                <a:cubicBezTo>
                  <a:pt x="2634722" y="3096263"/>
                  <a:pt x="2592169" y="3081245"/>
                  <a:pt x="2597176" y="3048705"/>
                </a:cubicBezTo>
                <a:cubicBezTo>
                  <a:pt x="2604685" y="3006154"/>
                  <a:pt x="2654746" y="2978620"/>
                  <a:pt x="2702304" y="2986130"/>
                </a:cubicBezTo>
                <a:cubicBezTo>
                  <a:pt x="2849986" y="3011160"/>
                  <a:pt x="2985150" y="2948584"/>
                  <a:pt x="3137838" y="2956093"/>
                </a:cubicBezTo>
                <a:cubicBezTo>
                  <a:pt x="3005175" y="2933565"/>
                  <a:pt x="2872513" y="2908535"/>
                  <a:pt x="2739850" y="2886007"/>
                </a:cubicBezTo>
                <a:cubicBezTo>
                  <a:pt x="2940095" y="2863480"/>
                  <a:pt x="3132831" y="2896020"/>
                  <a:pt x="3328071" y="2913541"/>
                </a:cubicBezTo>
                <a:cubicBezTo>
                  <a:pt x="3390647" y="2921050"/>
                  <a:pt x="3485763" y="2968608"/>
                  <a:pt x="3503285" y="2898523"/>
                </a:cubicBezTo>
                <a:cubicBezTo>
                  <a:pt x="3513297" y="2850965"/>
                  <a:pt x="3410671" y="2850965"/>
                  <a:pt x="3350598" y="2838450"/>
                </a:cubicBezTo>
                <a:cubicBezTo>
                  <a:pt x="3090279" y="2785886"/>
                  <a:pt x="2824954" y="2758353"/>
                  <a:pt x="2562133" y="2725813"/>
                </a:cubicBezTo>
                <a:cubicBezTo>
                  <a:pt x="2537102" y="2723310"/>
                  <a:pt x="2504562" y="2725813"/>
                  <a:pt x="2487041" y="2715801"/>
                </a:cubicBezTo>
                <a:cubicBezTo>
                  <a:pt x="2354378" y="2633200"/>
                  <a:pt x="2184170" y="2608170"/>
                  <a:pt x="1998943" y="2548097"/>
                </a:cubicBezTo>
                <a:cubicBezTo>
                  <a:pt x="2116587" y="2515558"/>
                  <a:pt x="2196685" y="2575630"/>
                  <a:pt x="2294304" y="2560612"/>
                </a:cubicBezTo>
                <a:cubicBezTo>
                  <a:pt x="2196685" y="2498036"/>
                  <a:pt x="2079041" y="2488024"/>
                  <a:pt x="1978918" y="2455485"/>
                </a:cubicBezTo>
                <a:cubicBezTo>
                  <a:pt x="1906330" y="2430454"/>
                  <a:pt x="1635999" y="2357866"/>
                  <a:pt x="1595950" y="2335339"/>
                </a:cubicBezTo>
                <a:cubicBezTo>
                  <a:pt x="1473299" y="2267756"/>
                  <a:pt x="1315606" y="2237720"/>
                  <a:pt x="1215483" y="2145108"/>
                </a:cubicBezTo>
                <a:cubicBezTo>
                  <a:pt x="1145398" y="2080028"/>
                  <a:pt x="1025251" y="2095047"/>
                  <a:pt x="942649" y="2049992"/>
                </a:cubicBezTo>
                <a:cubicBezTo>
                  <a:pt x="912613" y="2004937"/>
                  <a:pt x="972686" y="1994925"/>
                  <a:pt x="992711" y="1969894"/>
                </a:cubicBezTo>
                <a:cubicBezTo>
                  <a:pt x="1020244" y="1939858"/>
                  <a:pt x="972686" y="1922337"/>
                  <a:pt x="960170" y="1884791"/>
                </a:cubicBezTo>
                <a:cubicBezTo>
                  <a:pt x="1117863" y="1922337"/>
                  <a:pt x="1268048" y="1944864"/>
                  <a:pt x="1448268" y="1957380"/>
                </a:cubicBezTo>
                <a:cubicBezTo>
                  <a:pt x="1390698" y="1897306"/>
                  <a:pt x="1318109" y="1927343"/>
                  <a:pt x="1270551" y="1904815"/>
                </a:cubicBezTo>
                <a:cubicBezTo>
                  <a:pt x="1238011" y="1889797"/>
                  <a:pt x="1190453" y="1884791"/>
                  <a:pt x="1200466" y="1849749"/>
                </a:cubicBezTo>
                <a:cubicBezTo>
                  <a:pt x="1207974" y="1822216"/>
                  <a:pt x="1248023" y="1824718"/>
                  <a:pt x="1278060" y="1827221"/>
                </a:cubicBezTo>
                <a:cubicBezTo>
                  <a:pt x="1393201" y="1834730"/>
                  <a:pt x="1503336" y="1834730"/>
                  <a:pt x="1615974" y="1764645"/>
                </a:cubicBezTo>
                <a:cubicBezTo>
                  <a:pt x="1338134" y="1669530"/>
                  <a:pt x="1015238" y="1717087"/>
                  <a:pt x="767434" y="1576917"/>
                </a:cubicBezTo>
                <a:cubicBezTo>
                  <a:pt x="802477" y="1531862"/>
                  <a:pt x="852539" y="1554390"/>
                  <a:pt x="890085" y="1559396"/>
                </a:cubicBezTo>
                <a:cubicBezTo>
                  <a:pt x="1132882" y="1591936"/>
                  <a:pt x="2003949" y="1514341"/>
                  <a:pt x="2129102" y="1556893"/>
                </a:cubicBezTo>
                <a:cubicBezTo>
                  <a:pt x="2204195" y="1584426"/>
                  <a:pt x="2286796" y="1594439"/>
                  <a:pt x="2369396" y="1576917"/>
                </a:cubicBezTo>
                <a:cubicBezTo>
                  <a:pt x="2469519" y="1554390"/>
                  <a:pt x="1881298" y="1519347"/>
                  <a:pt x="1746133" y="1421728"/>
                </a:cubicBezTo>
                <a:cubicBezTo>
                  <a:pt x="1678551" y="1374170"/>
                  <a:pt x="1082821" y="1146394"/>
                  <a:pt x="819999" y="1083817"/>
                </a:cubicBezTo>
                <a:cubicBezTo>
                  <a:pt x="857545" y="1041266"/>
                  <a:pt x="952662" y="1066296"/>
                  <a:pt x="940146" y="993707"/>
                </a:cubicBezTo>
                <a:cubicBezTo>
                  <a:pt x="794969" y="956162"/>
                  <a:pt x="627263" y="961168"/>
                  <a:pt x="459558" y="903598"/>
                </a:cubicBezTo>
                <a:cubicBezTo>
                  <a:pt x="537153" y="858543"/>
                  <a:pt x="622257" y="883573"/>
                  <a:pt x="699852" y="868556"/>
                </a:cubicBezTo>
                <a:cubicBezTo>
                  <a:pt x="657300" y="813489"/>
                  <a:pt x="582208" y="823500"/>
                  <a:pt x="522134" y="813489"/>
                </a:cubicBezTo>
                <a:cubicBezTo>
                  <a:pt x="464564" y="803476"/>
                  <a:pt x="349423" y="708360"/>
                  <a:pt x="374453" y="713367"/>
                </a:cubicBezTo>
                <a:cubicBezTo>
                  <a:pt x="607238" y="750912"/>
                  <a:pt x="842526" y="735895"/>
                  <a:pt x="1075312" y="773440"/>
                </a:cubicBezTo>
                <a:cubicBezTo>
                  <a:pt x="1152907" y="785955"/>
                  <a:pt x="1238011" y="810986"/>
                  <a:pt x="1275557" y="728385"/>
                </a:cubicBezTo>
                <a:cubicBezTo>
                  <a:pt x="1285569" y="703355"/>
                  <a:pt x="1278060" y="695846"/>
                  <a:pt x="1385692" y="725882"/>
                </a:cubicBezTo>
                <a:cubicBezTo>
                  <a:pt x="1425741" y="738397"/>
                  <a:pt x="1483311" y="750912"/>
                  <a:pt x="1525863" y="718373"/>
                </a:cubicBezTo>
                <a:cubicBezTo>
                  <a:pt x="1498330" y="678325"/>
                  <a:pt x="1445765" y="690839"/>
                  <a:pt x="1408219" y="680828"/>
                </a:cubicBezTo>
                <a:cubicBezTo>
                  <a:pt x="1305594" y="653294"/>
                  <a:pt x="922624" y="548166"/>
                  <a:pt x="825005" y="518129"/>
                </a:cubicBezTo>
                <a:cubicBezTo>
                  <a:pt x="619754" y="453051"/>
                  <a:pt x="492098" y="475578"/>
                  <a:pt x="286846" y="405492"/>
                </a:cubicBezTo>
                <a:cubicBezTo>
                  <a:pt x="356932" y="407995"/>
                  <a:pt x="336907" y="380462"/>
                  <a:pt x="406993" y="380462"/>
                </a:cubicBezTo>
                <a:cubicBezTo>
                  <a:pt x="437030" y="380462"/>
                  <a:pt x="472073" y="372954"/>
                  <a:pt x="472073" y="342917"/>
                </a:cubicBezTo>
                <a:cubicBezTo>
                  <a:pt x="472073" y="315384"/>
                  <a:pt x="104123" y="170207"/>
                  <a:pt x="156686" y="155188"/>
                </a:cubicBezTo>
                <a:cubicBezTo>
                  <a:pt x="301865" y="115140"/>
                  <a:pt x="667312" y="227777"/>
                  <a:pt x="579705" y="175213"/>
                </a:cubicBezTo>
                <a:cubicBezTo>
                  <a:pt x="447042" y="92613"/>
                  <a:pt x="427018" y="77594"/>
                  <a:pt x="326895" y="67583"/>
                </a:cubicBezTo>
                <a:cubicBezTo>
                  <a:pt x="296858" y="62576"/>
                  <a:pt x="244294" y="35043"/>
                  <a:pt x="181717" y="0"/>
                </a:cubicBezTo>
                <a:close/>
              </a:path>
            </a:pathLst>
          </a:custGeom>
        </p:spPr>
      </p:pic>
      <p:sp>
        <p:nvSpPr>
          <p:cNvPr id="6" name="CasellaDiTesto 5">
            <a:extLst>
              <a:ext uri="{FF2B5EF4-FFF2-40B4-BE49-F238E27FC236}">
                <a16:creationId xmlns:a16="http://schemas.microsoft.com/office/drawing/2014/main" id="{E127DCD6-F597-4F0B-9BCD-3710A96A454B}"/>
              </a:ext>
            </a:extLst>
          </p:cNvPr>
          <p:cNvSpPr txBox="1"/>
          <p:nvPr/>
        </p:nvSpPr>
        <p:spPr>
          <a:xfrm>
            <a:off x="4051577" y="3992481"/>
            <a:ext cx="4120038" cy="400110"/>
          </a:xfrm>
          <a:prstGeom prst="rect">
            <a:avLst/>
          </a:prstGeom>
          <a:noFill/>
        </p:spPr>
        <p:txBody>
          <a:bodyPr wrap="none" rtlCol="0">
            <a:spAutoFit/>
          </a:bodyPr>
          <a:lstStyle/>
          <a:p>
            <a:pPr algn="ctr"/>
            <a:r>
              <a:rPr lang="it-IT" sz="2000" dirty="0">
                <a:latin typeface="Century Gothic" panose="020B0502020202020204" pitchFamily="34" charset="0"/>
              </a:rPr>
              <a:t>DIPARTIMENTO DI INFORMATICA</a:t>
            </a:r>
          </a:p>
        </p:txBody>
      </p:sp>
      <p:pic>
        <p:nvPicPr>
          <p:cNvPr id="8" name="Immagine 7">
            <a:extLst>
              <a:ext uri="{FF2B5EF4-FFF2-40B4-BE49-F238E27FC236}">
                <a16:creationId xmlns:a16="http://schemas.microsoft.com/office/drawing/2014/main" id="{78A91C84-EAF3-40DA-9D9C-B6960BF02B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95782" y="70135"/>
            <a:ext cx="720000" cy="720000"/>
          </a:xfrm>
          <a:prstGeom prst="rect">
            <a:avLst/>
          </a:prstGeom>
        </p:spPr>
      </p:pic>
      <p:pic>
        <p:nvPicPr>
          <p:cNvPr id="11" name="Immagine 10">
            <a:extLst>
              <a:ext uri="{FF2B5EF4-FFF2-40B4-BE49-F238E27FC236}">
                <a16:creationId xmlns:a16="http://schemas.microsoft.com/office/drawing/2014/main" id="{73535E81-BCDE-4151-AF55-361D7C3B21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187" y="70135"/>
            <a:ext cx="781200" cy="781200"/>
          </a:xfrm>
          <a:prstGeom prst="rect">
            <a:avLst/>
          </a:prstGeom>
        </p:spPr>
      </p:pic>
      <p:sp>
        <p:nvSpPr>
          <p:cNvPr id="13" name="CasellaDiTesto 12">
            <a:extLst>
              <a:ext uri="{FF2B5EF4-FFF2-40B4-BE49-F238E27FC236}">
                <a16:creationId xmlns:a16="http://schemas.microsoft.com/office/drawing/2014/main" id="{C907DD15-E585-4A1C-A197-98142A3B034F}"/>
              </a:ext>
            </a:extLst>
          </p:cNvPr>
          <p:cNvSpPr txBox="1"/>
          <p:nvPr/>
        </p:nvSpPr>
        <p:spPr>
          <a:xfrm>
            <a:off x="3690169" y="4965283"/>
            <a:ext cx="4780476" cy="646331"/>
          </a:xfrm>
          <a:prstGeom prst="rect">
            <a:avLst/>
          </a:prstGeom>
          <a:noFill/>
        </p:spPr>
        <p:txBody>
          <a:bodyPr wrap="none" rtlCol="0">
            <a:spAutoFit/>
          </a:bodyPr>
          <a:lstStyle/>
          <a:p>
            <a:pPr algn="ctr"/>
            <a:r>
              <a:rPr lang="it-IT" dirty="0">
                <a:latin typeface="Century Gothic" panose="020B0502020202020204" pitchFamily="34" charset="0"/>
              </a:rPr>
              <a:t>Corso di Laurea Magistrale in Informatica</a:t>
            </a:r>
          </a:p>
          <a:p>
            <a:pPr algn="ctr"/>
            <a:r>
              <a:rPr lang="it-IT" dirty="0">
                <a:latin typeface="Century Gothic" panose="020B0502020202020204" pitchFamily="34" charset="0"/>
              </a:rPr>
              <a:t>Curriculum in Sicurezza Informatica</a:t>
            </a:r>
          </a:p>
        </p:txBody>
      </p:sp>
      <p:sp>
        <p:nvSpPr>
          <p:cNvPr id="15" name="CasellaDiTesto 14">
            <a:extLst>
              <a:ext uri="{FF2B5EF4-FFF2-40B4-BE49-F238E27FC236}">
                <a16:creationId xmlns:a16="http://schemas.microsoft.com/office/drawing/2014/main" id="{A74DE485-06EA-4CB2-B764-474382C8BD95}"/>
              </a:ext>
            </a:extLst>
          </p:cNvPr>
          <p:cNvSpPr txBox="1"/>
          <p:nvPr/>
        </p:nvSpPr>
        <p:spPr>
          <a:xfrm>
            <a:off x="746218" y="4459720"/>
            <a:ext cx="10484412" cy="461665"/>
          </a:xfrm>
          <a:prstGeom prst="rect">
            <a:avLst/>
          </a:prstGeom>
          <a:noFill/>
        </p:spPr>
        <p:txBody>
          <a:bodyPr wrap="square" rtlCol="0">
            <a:spAutoFit/>
          </a:bodyPr>
          <a:lstStyle/>
          <a:p>
            <a:pPr algn="ctr"/>
            <a:r>
              <a:rPr lang="en-US" sz="2400" b="1" dirty="0">
                <a:latin typeface="Century Gothic" panose="020B0502020202020204" pitchFamily="34" charset="0"/>
              </a:rPr>
              <a:t>SPEAKER RECOGNITION THROUGH DEEP NEURAL NETWORK</a:t>
            </a:r>
            <a:endParaRPr lang="it-IT" sz="2400" b="1" dirty="0">
              <a:latin typeface="Century Gothic" panose="020B0502020202020204" pitchFamily="34" charset="0"/>
            </a:endParaRPr>
          </a:p>
        </p:txBody>
      </p:sp>
      <p:sp>
        <p:nvSpPr>
          <p:cNvPr id="19" name="CasellaDiTesto 18">
            <a:extLst>
              <a:ext uri="{FF2B5EF4-FFF2-40B4-BE49-F238E27FC236}">
                <a16:creationId xmlns:a16="http://schemas.microsoft.com/office/drawing/2014/main" id="{C155C2AB-19FD-4F0E-B6A1-E3D1A7DFA300}"/>
              </a:ext>
            </a:extLst>
          </p:cNvPr>
          <p:cNvSpPr txBox="1"/>
          <p:nvPr/>
        </p:nvSpPr>
        <p:spPr>
          <a:xfrm>
            <a:off x="63050" y="5655512"/>
            <a:ext cx="2861681" cy="954107"/>
          </a:xfrm>
          <a:prstGeom prst="rect">
            <a:avLst/>
          </a:prstGeom>
          <a:noFill/>
        </p:spPr>
        <p:txBody>
          <a:bodyPr wrap="none" rtlCol="0">
            <a:spAutoFit/>
          </a:bodyPr>
          <a:lstStyle/>
          <a:p>
            <a:r>
              <a:rPr lang="it-IT" sz="1400" dirty="0">
                <a:latin typeface="Century Gothic" panose="020B0502020202020204" pitchFamily="34" charset="0"/>
              </a:rPr>
              <a:t>RELATORI</a:t>
            </a:r>
          </a:p>
          <a:p>
            <a:r>
              <a:rPr lang="it-IT" sz="1400" dirty="0">
                <a:latin typeface="Century Gothic" panose="020B0502020202020204" pitchFamily="34" charset="0"/>
              </a:rPr>
              <a:t>Prof</a:t>
            </a:r>
            <a:r>
              <a:rPr lang="it-IT" sz="1400" b="1" dirty="0">
                <a:latin typeface="Century Gothic" panose="020B0502020202020204" pitchFamily="34" charset="0"/>
              </a:rPr>
              <a:t>. Michele Nappi</a:t>
            </a:r>
          </a:p>
          <a:p>
            <a:r>
              <a:rPr lang="it-IT" sz="1400" dirty="0">
                <a:latin typeface="Century Gothic" panose="020B0502020202020204" pitchFamily="34" charset="0"/>
              </a:rPr>
              <a:t>Prof. </a:t>
            </a:r>
            <a:r>
              <a:rPr lang="it-IT" sz="1400" b="1" dirty="0">
                <a:latin typeface="Century Gothic" panose="020B0502020202020204" pitchFamily="34" charset="0"/>
              </a:rPr>
              <a:t>Andrea Francesco Abate</a:t>
            </a:r>
          </a:p>
          <a:p>
            <a:r>
              <a:rPr lang="it-IT" sz="1400" dirty="0">
                <a:latin typeface="Century Gothic" panose="020B0502020202020204" pitchFamily="34" charset="0"/>
              </a:rPr>
              <a:t>Dott. </a:t>
            </a:r>
            <a:r>
              <a:rPr lang="it-IT" sz="1400" b="1" dirty="0">
                <a:latin typeface="Century Gothic" panose="020B0502020202020204" pitchFamily="34" charset="0"/>
              </a:rPr>
              <a:t>Fabio Narducci</a:t>
            </a:r>
          </a:p>
        </p:txBody>
      </p:sp>
      <p:sp>
        <p:nvSpPr>
          <p:cNvPr id="25" name="CasellaDiTesto 24">
            <a:extLst>
              <a:ext uri="{FF2B5EF4-FFF2-40B4-BE49-F238E27FC236}">
                <a16:creationId xmlns:a16="http://schemas.microsoft.com/office/drawing/2014/main" id="{199A63C3-65B8-44A4-B883-420698DC1B49}"/>
              </a:ext>
            </a:extLst>
          </p:cNvPr>
          <p:cNvSpPr txBox="1"/>
          <p:nvPr/>
        </p:nvSpPr>
        <p:spPr>
          <a:xfrm>
            <a:off x="10408024" y="5655512"/>
            <a:ext cx="1720926" cy="738664"/>
          </a:xfrm>
          <a:prstGeom prst="rect">
            <a:avLst/>
          </a:prstGeom>
          <a:noFill/>
        </p:spPr>
        <p:txBody>
          <a:bodyPr wrap="square">
            <a:spAutoFit/>
          </a:bodyPr>
          <a:lstStyle/>
          <a:p>
            <a:pPr algn="r"/>
            <a:r>
              <a:rPr lang="it-IT" sz="1400" dirty="0">
                <a:latin typeface="Century Gothic" panose="020B0502020202020204" pitchFamily="34" charset="0"/>
              </a:rPr>
              <a:t>CANDIDATO</a:t>
            </a:r>
          </a:p>
          <a:p>
            <a:pPr algn="r"/>
            <a:r>
              <a:rPr lang="it-IT" sz="1400" b="1" dirty="0">
                <a:latin typeface="Century Gothic" panose="020B0502020202020204" pitchFamily="34" charset="0"/>
              </a:rPr>
              <a:t>Luca Izzo</a:t>
            </a:r>
          </a:p>
          <a:p>
            <a:pPr algn="r"/>
            <a:r>
              <a:rPr lang="it-IT" sz="1400" dirty="0">
                <a:latin typeface="Century Gothic" panose="020B0502020202020204" pitchFamily="34" charset="0"/>
              </a:rPr>
              <a:t>Matr: 0522500716</a:t>
            </a:r>
          </a:p>
        </p:txBody>
      </p:sp>
      <p:sp>
        <p:nvSpPr>
          <p:cNvPr id="26" name="CasellaDiTesto 25">
            <a:extLst>
              <a:ext uri="{FF2B5EF4-FFF2-40B4-BE49-F238E27FC236}">
                <a16:creationId xmlns:a16="http://schemas.microsoft.com/office/drawing/2014/main" id="{DE305642-1AE3-44B1-AAFD-359ED074867C}"/>
              </a:ext>
            </a:extLst>
          </p:cNvPr>
          <p:cNvSpPr txBox="1"/>
          <p:nvPr/>
        </p:nvSpPr>
        <p:spPr>
          <a:xfrm>
            <a:off x="4513311" y="6459081"/>
            <a:ext cx="3134192" cy="338554"/>
          </a:xfrm>
          <a:prstGeom prst="rect">
            <a:avLst/>
          </a:prstGeom>
          <a:noFill/>
        </p:spPr>
        <p:txBody>
          <a:bodyPr wrap="none" rtlCol="0">
            <a:spAutoFit/>
          </a:bodyPr>
          <a:lstStyle/>
          <a:p>
            <a:pPr algn="ctr"/>
            <a:r>
              <a:rPr lang="it-IT" sz="1600" dirty="0">
                <a:latin typeface="Century Gothic" panose="020B0502020202020204" pitchFamily="34" charset="0"/>
              </a:rPr>
              <a:t>Anno accademico 2020-2021</a:t>
            </a:r>
          </a:p>
        </p:txBody>
      </p:sp>
    </p:spTree>
    <p:extLst>
      <p:ext uri="{BB962C8B-B14F-4D97-AF65-F5344CB8AC3E}">
        <p14:creationId xmlns:p14="http://schemas.microsoft.com/office/powerpoint/2010/main" val="103945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CasellaDiTesto 4">
            <a:extLst>
              <a:ext uri="{FF2B5EF4-FFF2-40B4-BE49-F238E27FC236}">
                <a16:creationId xmlns:a16="http://schemas.microsoft.com/office/drawing/2014/main" id="{888CD6A8-A8BD-492F-9982-A64AE47B5F7D}"/>
              </a:ext>
            </a:extLst>
          </p:cNvPr>
          <p:cNvSpPr txBox="1"/>
          <p:nvPr/>
        </p:nvSpPr>
        <p:spPr>
          <a:xfrm>
            <a:off x="3274563" y="0"/>
            <a:ext cx="5642890" cy="584775"/>
          </a:xfrm>
          <a:prstGeom prst="rect">
            <a:avLst/>
          </a:prstGeom>
          <a:noFill/>
        </p:spPr>
        <p:txBody>
          <a:bodyPr wrap="none" rtlCol="0">
            <a:spAutoFit/>
          </a:bodyPr>
          <a:lstStyle/>
          <a:p>
            <a:pPr algn="ctr"/>
            <a:r>
              <a:rPr lang="it-IT" sz="3200" b="1" dirty="0">
                <a:solidFill>
                  <a:schemeClr val="bg1"/>
                </a:solidFill>
                <a:latin typeface="Century Gothic" panose="020B0502020202020204" pitchFamily="34" charset="0"/>
              </a:rPr>
              <a:t>REALIZZAZIONE DEL SISTEMA</a:t>
            </a:r>
          </a:p>
        </p:txBody>
      </p:sp>
      <p:sp>
        <p:nvSpPr>
          <p:cNvPr id="6" name="CasellaDiTesto 5">
            <a:extLst>
              <a:ext uri="{FF2B5EF4-FFF2-40B4-BE49-F238E27FC236}">
                <a16:creationId xmlns:a16="http://schemas.microsoft.com/office/drawing/2014/main" id="{1B70E76F-B1F7-4DE4-8490-27F2A88B18F6}"/>
              </a:ext>
            </a:extLst>
          </p:cNvPr>
          <p:cNvSpPr txBox="1"/>
          <p:nvPr/>
        </p:nvSpPr>
        <p:spPr>
          <a:xfrm>
            <a:off x="3419147" y="769441"/>
            <a:ext cx="2289601" cy="369332"/>
          </a:xfrm>
          <a:prstGeom prst="rect">
            <a:avLst/>
          </a:prstGeom>
          <a:noFill/>
        </p:spPr>
        <p:txBody>
          <a:bodyPr wrap="none" rtlCol="0">
            <a:spAutoFit/>
          </a:bodyPr>
          <a:lstStyle/>
          <a:p>
            <a:pPr algn="ctr"/>
            <a:r>
              <a:rPr lang="it-IT" b="1" dirty="0">
                <a:solidFill>
                  <a:schemeClr val="bg1"/>
                </a:solidFill>
              </a:rPr>
              <a:t>Modello ECAPA-TDNN</a:t>
            </a:r>
          </a:p>
        </p:txBody>
      </p:sp>
      <p:pic>
        <p:nvPicPr>
          <p:cNvPr id="7" name="Immagine 6">
            <a:extLst>
              <a:ext uri="{FF2B5EF4-FFF2-40B4-BE49-F238E27FC236}">
                <a16:creationId xmlns:a16="http://schemas.microsoft.com/office/drawing/2014/main" id="{8CBD28FA-AA8A-4630-8BF0-FA9EC0E35C02}"/>
              </a:ext>
            </a:extLst>
          </p:cNvPr>
          <p:cNvPicPr>
            <a:picLocks noChangeAspect="1"/>
          </p:cNvPicPr>
          <p:nvPr/>
        </p:nvPicPr>
        <p:blipFill>
          <a:blip r:embed="rId4"/>
          <a:stretch>
            <a:fillRect/>
          </a:stretch>
        </p:blipFill>
        <p:spPr>
          <a:xfrm>
            <a:off x="9245038" y="954107"/>
            <a:ext cx="2201719" cy="38095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CasellaDiTesto 7">
            <a:extLst>
              <a:ext uri="{FF2B5EF4-FFF2-40B4-BE49-F238E27FC236}">
                <a16:creationId xmlns:a16="http://schemas.microsoft.com/office/drawing/2014/main" id="{CD5AC48C-1C33-4B21-A6A1-EA488FA47329}"/>
              </a:ext>
            </a:extLst>
          </p:cNvPr>
          <p:cNvSpPr txBox="1"/>
          <p:nvPr/>
        </p:nvSpPr>
        <p:spPr>
          <a:xfrm>
            <a:off x="-176740" y="1138773"/>
            <a:ext cx="9481374" cy="923330"/>
          </a:xfrm>
          <a:prstGeom prst="rect">
            <a:avLst/>
          </a:prstGeom>
          <a:noFill/>
        </p:spPr>
        <p:txBody>
          <a:bodyPr wrap="square" rtlCol="0">
            <a:spAutoFit/>
          </a:bodyPr>
          <a:lstStyle/>
          <a:p>
            <a:pPr algn="ctr"/>
            <a:r>
              <a:rPr lang="it-IT" dirty="0">
                <a:solidFill>
                  <a:schemeClr val="bg1"/>
                </a:solidFill>
              </a:rPr>
              <a:t>In questa sezione, esaminiamo alcune delle limitazioni delle recenti architetture utilizzate per la speaker recognition e incorporiamo potenziali soluzioni nella nostra architettura ECAPA-TDNN. I </a:t>
            </a:r>
          </a:p>
          <a:p>
            <a:pPr algn="ctr"/>
            <a:r>
              <a:rPr lang="it-IT" dirty="0">
                <a:solidFill>
                  <a:schemeClr val="bg1"/>
                </a:solidFill>
              </a:rPr>
              <a:t>miglioramenti di quest’architettura sono stati ottenuti:</a:t>
            </a:r>
          </a:p>
        </p:txBody>
      </p:sp>
      <p:sp>
        <p:nvSpPr>
          <p:cNvPr id="9" name="CasellaDiTesto 8">
            <a:extLst>
              <a:ext uri="{FF2B5EF4-FFF2-40B4-BE49-F238E27FC236}">
                <a16:creationId xmlns:a16="http://schemas.microsoft.com/office/drawing/2014/main" id="{F796232B-8C8E-41FB-8E74-A513BC3D59B2}"/>
              </a:ext>
            </a:extLst>
          </p:cNvPr>
          <p:cNvSpPr txBox="1"/>
          <p:nvPr/>
        </p:nvSpPr>
        <p:spPr>
          <a:xfrm>
            <a:off x="3419147" y="2339102"/>
            <a:ext cx="2170146" cy="646331"/>
          </a:xfrm>
          <a:prstGeom prst="rect">
            <a:avLst/>
          </a:prstGeom>
          <a:noFill/>
        </p:spPr>
        <p:txBody>
          <a:bodyPr wrap="none" rtlCol="0">
            <a:spAutoFit/>
          </a:bodyPr>
          <a:lstStyle/>
          <a:p>
            <a:pPr marL="285750" indent="-285750">
              <a:buFont typeface="Arial" panose="020B0604020202020204" pitchFamily="34" charset="0"/>
              <a:buChar char="•"/>
            </a:pPr>
            <a:r>
              <a:rPr lang="it-IT" dirty="0">
                <a:solidFill>
                  <a:schemeClr val="bg1"/>
                </a:solidFill>
              </a:rPr>
              <a:t>a livello di pooling</a:t>
            </a:r>
          </a:p>
          <a:p>
            <a:pPr marL="285750" indent="-285750">
              <a:buFont typeface="Arial" panose="020B0604020202020204" pitchFamily="34" charset="0"/>
              <a:buChar char="•"/>
            </a:pPr>
            <a:r>
              <a:rPr lang="it-IT" dirty="0">
                <a:solidFill>
                  <a:schemeClr val="bg1"/>
                </a:solidFill>
              </a:rPr>
              <a:t>a livello di frame</a:t>
            </a:r>
          </a:p>
        </p:txBody>
      </p:sp>
    </p:spTree>
    <p:extLst>
      <p:ext uri="{BB962C8B-B14F-4D97-AF65-F5344CB8AC3E}">
        <p14:creationId xmlns:p14="http://schemas.microsoft.com/office/powerpoint/2010/main" val="2430110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CasellaDiTesto 4">
            <a:extLst>
              <a:ext uri="{FF2B5EF4-FFF2-40B4-BE49-F238E27FC236}">
                <a16:creationId xmlns:a16="http://schemas.microsoft.com/office/drawing/2014/main" id="{66333824-284E-4B67-881A-B1DE3A1CF1B5}"/>
              </a:ext>
            </a:extLst>
          </p:cNvPr>
          <p:cNvSpPr txBox="1"/>
          <p:nvPr/>
        </p:nvSpPr>
        <p:spPr>
          <a:xfrm>
            <a:off x="3672910" y="0"/>
            <a:ext cx="4846198" cy="584775"/>
          </a:xfrm>
          <a:prstGeom prst="rect">
            <a:avLst/>
          </a:prstGeom>
          <a:noFill/>
        </p:spPr>
        <p:txBody>
          <a:bodyPr wrap="none" rtlCol="0">
            <a:spAutoFit/>
          </a:bodyPr>
          <a:lstStyle/>
          <a:p>
            <a:pPr algn="ctr"/>
            <a:r>
              <a:rPr lang="it-IT" sz="3200" b="1" dirty="0">
                <a:solidFill>
                  <a:schemeClr val="bg1"/>
                </a:solidFill>
                <a:latin typeface="Century Gothic" panose="020B0502020202020204" pitchFamily="34" charset="0"/>
              </a:rPr>
              <a:t>PREPARAZIONE DEI DATI</a:t>
            </a:r>
          </a:p>
        </p:txBody>
      </p:sp>
      <p:sp>
        <p:nvSpPr>
          <p:cNvPr id="6" name="CasellaDiTesto 5">
            <a:extLst>
              <a:ext uri="{FF2B5EF4-FFF2-40B4-BE49-F238E27FC236}">
                <a16:creationId xmlns:a16="http://schemas.microsoft.com/office/drawing/2014/main" id="{EE150427-C663-4516-A21E-AB8486D4655C}"/>
              </a:ext>
            </a:extLst>
          </p:cNvPr>
          <p:cNvSpPr txBox="1"/>
          <p:nvPr/>
        </p:nvSpPr>
        <p:spPr>
          <a:xfrm>
            <a:off x="2553107" y="584775"/>
            <a:ext cx="7085786" cy="646331"/>
          </a:xfrm>
          <a:prstGeom prst="rect">
            <a:avLst/>
          </a:prstGeom>
          <a:noFill/>
        </p:spPr>
        <p:txBody>
          <a:bodyPr wrap="none" rtlCol="0">
            <a:spAutoFit/>
          </a:bodyPr>
          <a:lstStyle/>
          <a:p>
            <a:pPr algn="ctr"/>
            <a:r>
              <a:rPr lang="it-IT" dirty="0">
                <a:solidFill>
                  <a:schemeClr val="bg1"/>
                </a:solidFill>
              </a:rPr>
              <a:t>La fase di Enrollment è la prima fase di un processo biometrico e consiste </a:t>
            </a:r>
          </a:p>
          <a:p>
            <a:pPr algn="ctr"/>
            <a:r>
              <a:rPr lang="it-IT" dirty="0">
                <a:solidFill>
                  <a:schemeClr val="bg1"/>
                </a:solidFill>
              </a:rPr>
              <a:t>nell’acquisizione delle caratteristiche biometriche dell’individuo</a:t>
            </a:r>
          </a:p>
        </p:txBody>
      </p:sp>
    </p:spTree>
    <p:extLst>
      <p:ext uri="{BB962C8B-B14F-4D97-AF65-F5344CB8AC3E}">
        <p14:creationId xmlns:p14="http://schemas.microsoft.com/office/powerpoint/2010/main" val="1137567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CasellaDiTesto 4">
            <a:extLst>
              <a:ext uri="{FF2B5EF4-FFF2-40B4-BE49-F238E27FC236}">
                <a16:creationId xmlns:a16="http://schemas.microsoft.com/office/drawing/2014/main" id="{798A5401-DF2E-41EF-A35F-A02F63C47BAB}"/>
              </a:ext>
            </a:extLst>
          </p:cNvPr>
          <p:cNvSpPr txBox="1"/>
          <p:nvPr/>
        </p:nvSpPr>
        <p:spPr>
          <a:xfrm>
            <a:off x="3672910" y="0"/>
            <a:ext cx="4846198" cy="584775"/>
          </a:xfrm>
          <a:prstGeom prst="rect">
            <a:avLst/>
          </a:prstGeom>
          <a:noFill/>
        </p:spPr>
        <p:txBody>
          <a:bodyPr wrap="none" rtlCol="0">
            <a:spAutoFit/>
          </a:bodyPr>
          <a:lstStyle/>
          <a:p>
            <a:pPr algn="ctr"/>
            <a:r>
              <a:rPr lang="it-IT" sz="3200" b="1" dirty="0">
                <a:solidFill>
                  <a:schemeClr val="bg1"/>
                </a:solidFill>
                <a:latin typeface="Century Gothic" panose="020B0502020202020204" pitchFamily="34" charset="0"/>
              </a:rPr>
              <a:t>PREPARAZIONE DEI DATI</a:t>
            </a:r>
          </a:p>
        </p:txBody>
      </p:sp>
      <p:sp>
        <p:nvSpPr>
          <p:cNvPr id="6" name="CasellaDiTesto 5">
            <a:extLst>
              <a:ext uri="{FF2B5EF4-FFF2-40B4-BE49-F238E27FC236}">
                <a16:creationId xmlns:a16="http://schemas.microsoft.com/office/drawing/2014/main" id="{54A3F790-3217-419C-BDF6-B78F17D0CBEE}"/>
              </a:ext>
            </a:extLst>
          </p:cNvPr>
          <p:cNvSpPr txBox="1"/>
          <p:nvPr/>
        </p:nvSpPr>
        <p:spPr>
          <a:xfrm>
            <a:off x="2553106" y="584775"/>
            <a:ext cx="7085786" cy="646331"/>
          </a:xfrm>
          <a:prstGeom prst="rect">
            <a:avLst/>
          </a:prstGeom>
          <a:noFill/>
        </p:spPr>
        <p:txBody>
          <a:bodyPr wrap="none" rtlCol="0">
            <a:spAutoFit/>
          </a:bodyPr>
          <a:lstStyle/>
          <a:p>
            <a:pPr algn="ctr"/>
            <a:r>
              <a:rPr lang="it-IT" dirty="0">
                <a:solidFill>
                  <a:schemeClr val="bg1"/>
                </a:solidFill>
              </a:rPr>
              <a:t>La fase di Enrollment è la prima fase di un processo biometrico e consiste </a:t>
            </a:r>
          </a:p>
          <a:p>
            <a:pPr algn="ctr"/>
            <a:r>
              <a:rPr lang="it-IT" dirty="0">
                <a:solidFill>
                  <a:schemeClr val="bg1"/>
                </a:solidFill>
              </a:rPr>
              <a:t>nell’acquisizione delle caratteristiche biometriche dell’individuo</a:t>
            </a:r>
          </a:p>
        </p:txBody>
      </p:sp>
      <p:pic>
        <p:nvPicPr>
          <p:cNvPr id="7" name="Immagine 6">
            <a:extLst>
              <a:ext uri="{FF2B5EF4-FFF2-40B4-BE49-F238E27FC236}">
                <a16:creationId xmlns:a16="http://schemas.microsoft.com/office/drawing/2014/main" id="{60359A7F-FB54-47AE-9EC2-43A00636601B}"/>
              </a:ext>
            </a:extLst>
          </p:cNvPr>
          <p:cNvPicPr>
            <a:picLocks noChangeAspect="1"/>
          </p:cNvPicPr>
          <p:nvPr/>
        </p:nvPicPr>
        <p:blipFill>
          <a:blip r:embed="rId4"/>
          <a:stretch>
            <a:fillRect/>
          </a:stretch>
        </p:blipFill>
        <p:spPr>
          <a:xfrm>
            <a:off x="3647733" y="1968281"/>
            <a:ext cx="4896533" cy="400106"/>
          </a:xfrm>
          <a:prstGeom prst="rect">
            <a:avLst/>
          </a:prstGeom>
          <a:ln>
            <a:noFill/>
          </a:ln>
          <a:effectLst>
            <a:outerShdw blurRad="292100" dist="139700" dir="2700000" algn="tl" rotWithShape="0">
              <a:srgbClr val="333333">
                <a:alpha val="65000"/>
              </a:srgbClr>
            </a:outerShdw>
          </a:effectLst>
        </p:spPr>
      </p:pic>
      <p:cxnSp>
        <p:nvCxnSpPr>
          <p:cNvPr id="8" name="Connettore 2 7">
            <a:extLst>
              <a:ext uri="{FF2B5EF4-FFF2-40B4-BE49-F238E27FC236}">
                <a16:creationId xmlns:a16="http://schemas.microsoft.com/office/drawing/2014/main" id="{3ACAAACB-0FBE-47AA-809C-C3567AFEC4B7}"/>
              </a:ext>
            </a:extLst>
          </p:cNvPr>
          <p:cNvCxnSpPr>
            <a:cxnSpLocks/>
            <a:stCxn id="6" idx="2"/>
            <a:endCxn id="7" idx="0"/>
          </p:cNvCxnSpPr>
          <p:nvPr/>
        </p:nvCxnSpPr>
        <p:spPr>
          <a:xfrm>
            <a:off x="6095999" y="1231106"/>
            <a:ext cx="1" cy="737175"/>
          </a:xfrm>
          <a:prstGeom prst="straightConnector1">
            <a:avLst/>
          </a:prstGeom>
          <a:ln w="28575">
            <a:solidFill>
              <a:srgbClr val="09A7BA"/>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9" name="Immagine 8">
            <a:extLst>
              <a:ext uri="{FF2B5EF4-FFF2-40B4-BE49-F238E27FC236}">
                <a16:creationId xmlns:a16="http://schemas.microsoft.com/office/drawing/2014/main" id="{63A8D909-BF56-4374-8D54-6D5A879650DD}"/>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519108" y="1715405"/>
            <a:ext cx="782662" cy="905858"/>
          </a:xfrm>
          <a:prstGeom prst="rect">
            <a:avLst/>
          </a:prstGeom>
        </p:spPr>
      </p:pic>
    </p:spTree>
    <p:extLst>
      <p:ext uri="{BB962C8B-B14F-4D97-AF65-F5344CB8AC3E}">
        <p14:creationId xmlns:p14="http://schemas.microsoft.com/office/powerpoint/2010/main" val="3968883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CasellaDiTesto 4">
            <a:extLst>
              <a:ext uri="{FF2B5EF4-FFF2-40B4-BE49-F238E27FC236}">
                <a16:creationId xmlns:a16="http://schemas.microsoft.com/office/drawing/2014/main" id="{3A5C8913-F0C9-4C50-A0C1-3356D9875D98}"/>
              </a:ext>
            </a:extLst>
          </p:cNvPr>
          <p:cNvSpPr txBox="1"/>
          <p:nvPr/>
        </p:nvSpPr>
        <p:spPr>
          <a:xfrm>
            <a:off x="3672910" y="0"/>
            <a:ext cx="4846198" cy="584775"/>
          </a:xfrm>
          <a:prstGeom prst="rect">
            <a:avLst/>
          </a:prstGeom>
          <a:noFill/>
        </p:spPr>
        <p:txBody>
          <a:bodyPr wrap="none" rtlCol="0">
            <a:spAutoFit/>
          </a:bodyPr>
          <a:lstStyle/>
          <a:p>
            <a:pPr algn="ctr"/>
            <a:r>
              <a:rPr lang="it-IT" sz="3200" b="1" dirty="0">
                <a:solidFill>
                  <a:schemeClr val="bg1"/>
                </a:solidFill>
                <a:latin typeface="Century Gothic" panose="020B0502020202020204" pitchFamily="34" charset="0"/>
              </a:rPr>
              <a:t>PREPARAZIONE DEI DATI</a:t>
            </a:r>
          </a:p>
        </p:txBody>
      </p:sp>
      <p:sp>
        <p:nvSpPr>
          <p:cNvPr id="6" name="CasellaDiTesto 5">
            <a:extLst>
              <a:ext uri="{FF2B5EF4-FFF2-40B4-BE49-F238E27FC236}">
                <a16:creationId xmlns:a16="http://schemas.microsoft.com/office/drawing/2014/main" id="{7B5305B8-18DB-4A69-BC2B-02E1ED33AF57}"/>
              </a:ext>
            </a:extLst>
          </p:cNvPr>
          <p:cNvSpPr txBox="1"/>
          <p:nvPr/>
        </p:nvSpPr>
        <p:spPr>
          <a:xfrm>
            <a:off x="2553106" y="584775"/>
            <a:ext cx="7085786" cy="646331"/>
          </a:xfrm>
          <a:prstGeom prst="rect">
            <a:avLst/>
          </a:prstGeom>
          <a:noFill/>
        </p:spPr>
        <p:txBody>
          <a:bodyPr wrap="none" rtlCol="0">
            <a:spAutoFit/>
          </a:bodyPr>
          <a:lstStyle/>
          <a:p>
            <a:pPr algn="ctr"/>
            <a:r>
              <a:rPr lang="it-IT" dirty="0">
                <a:solidFill>
                  <a:schemeClr val="bg1"/>
                </a:solidFill>
              </a:rPr>
              <a:t>La fase di Enrollment è la prima fase di un processo biometrico e consiste </a:t>
            </a:r>
          </a:p>
          <a:p>
            <a:pPr algn="ctr"/>
            <a:r>
              <a:rPr lang="it-IT" dirty="0">
                <a:solidFill>
                  <a:schemeClr val="bg1"/>
                </a:solidFill>
              </a:rPr>
              <a:t>nell’acquisizione delle caratteristiche biometriche dell’individuo</a:t>
            </a:r>
          </a:p>
        </p:txBody>
      </p:sp>
      <p:pic>
        <p:nvPicPr>
          <p:cNvPr id="7" name="Immagine 6">
            <a:extLst>
              <a:ext uri="{FF2B5EF4-FFF2-40B4-BE49-F238E27FC236}">
                <a16:creationId xmlns:a16="http://schemas.microsoft.com/office/drawing/2014/main" id="{06D761A5-A11C-4A7B-A4FD-65E15257A72E}"/>
              </a:ext>
            </a:extLst>
          </p:cNvPr>
          <p:cNvPicPr>
            <a:picLocks noChangeAspect="1"/>
          </p:cNvPicPr>
          <p:nvPr/>
        </p:nvPicPr>
        <p:blipFill>
          <a:blip r:embed="rId4"/>
          <a:stretch>
            <a:fillRect/>
          </a:stretch>
        </p:blipFill>
        <p:spPr>
          <a:xfrm>
            <a:off x="3647733" y="1968281"/>
            <a:ext cx="4896533" cy="400106"/>
          </a:xfrm>
          <a:prstGeom prst="rect">
            <a:avLst/>
          </a:prstGeom>
          <a:ln>
            <a:noFill/>
          </a:ln>
          <a:effectLst>
            <a:outerShdw blurRad="292100" dist="139700" dir="2700000" algn="tl" rotWithShape="0">
              <a:srgbClr val="333333">
                <a:alpha val="65000"/>
              </a:srgbClr>
            </a:outerShdw>
          </a:effectLst>
        </p:spPr>
      </p:pic>
      <p:cxnSp>
        <p:nvCxnSpPr>
          <p:cNvPr id="8" name="Connettore 2 7">
            <a:extLst>
              <a:ext uri="{FF2B5EF4-FFF2-40B4-BE49-F238E27FC236}">
                <a16:creationId xmlns:a16="http://schemas.microsoft.com/office/drawing/2014/main" id="{53B6237E-2655-4FAD-8788-FB6DE77AB64D}"/>
              </a:ext>
            </a:extLst>
          </p:cNvPr>
          <p:cNvCxnSpPr>
            <a:cxnSpLocks/>
            <a:stCxn id="6" idx="2"/>
            <a:endCxn id="7" idx="0"/>
          </p:cNvCxnSpPr>
          <p:nvPr/>
        </p:nvCxnSpPr>
        <p:spPr>
          <a:xfrm>
            <a:off x="6095999" y="1231106"/>
            <a:ext cx="1" cy="737175"/>
          </a:xfrm>
          <a:prstGeom prst="straightConnector1">
            <a:avLst/>
          </a:prstGeom>
          <a:ln w="28575">
            <a:solidFill>
              <a:srgbClr val="09A7BA"/>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8">
            <a:extLst>
              <a:ext uri="{FF2B5EF4-FFF2-40B4-BE49-F238E27FC236}">
                <a16:creationId xmlns:a16="http://schemas.microsoft.com/office/drawing/2014/main" id="{D0B090BD-5F6C-4C47-AD9C-E3624EF4DD7F}"/>
              </a:ext>
            </a:extLst>
          </p:cNvPr>
          <p:cNvCxnSpPr>
            <a:cxnSpLocks/>
            <a:stCxn id="7" idx="2"/>
            <a:endCxn id="10" idx="0"/>
          </p:cNvCxnSpPr>
          <p:nvPr/>
        </p:nvCxnSpPr>
        <p:spPr>
          <a:xfrm flipH="1">
            <a:off x="6095999" y="2368387"/>
            <a:ext cx="1" cy="832057"/>
          </a:xfrm>
          <a:prstGeom prst="straightConnector1">
            <a:avLst/>
          </a:prstGeom>
          <a:ln w="28575">
            <a:solidFill>
              <a:srgbClr val="09A7BA"/>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 name="Rettangolo con angoli arrotondati 9">
            <a:extLst>
              <a:ext uri="{FF2B5EF4-FFF2-40B4-BE49-F238E27FC236}">
                <a16:creationId xmlns:a16="http://schemas.microsoft.com/office/drawing/2014/main" id="{6EFD073C-0126-4850-87A7-42F2A30F2491}"/>
              </a:ext>
            </a:extLst>
          </p:cNvPr>
          <p:cNvSpPr/>
          <p:nvPr/>
        </p:nvSpPr>
        <p:spPr>
          <a:xfrm>
            <a:off x="5118542" y="3200444"/>
            <a:ext cx="1954913" cy="743336"/>
          </a:xfrm>
          <a:prstGeom prst="roundRect">
            <a:avLst/>
          </a:prstGeom>
          <a:solidFill>
            <a:srgbClr val="09A7BA">
              <a:alpha val="0"/>
            </a:srgbClr>
          </a:solidFill>
          <a:ln w="28575">
            <a:solidFill>
              <a:srgbClr val="09A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1"/>
                </a:solidFill>
              </a:rPr>
              <a:t>DATA</a:t>
            </a:r>
          </a:p>
          <a:p>
            <a:pPr algn="ctr"/>
            <a:r>
              <a:rPr lang="it-IT" dirty="0">
                <a:solidFill>
                  <a:schemeClr val="bg1"/>
                </a:solidFill>
              </a:rPr>
              <a:t>AUGUMENTATION</a:t>
            </a:r>
          </a:p>
        </p:txBody>
      </p:sp>
      <p:pic>
        <p:nvPicPr>
          <p:cNvPr id="12" name="Immagine 11">
            <a:extLst>
              <a:ext uri="{FF2B5EF4-FFF2-40B4-BE49-F238E27FC236}">
                <a16:creationId xmlns:a16="http://schemas.microsoft.com/office/drawing/2014/main" id="{BD784510-C825-4347-B126-0413E12CD9FA}"/>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519108" y="1715405"/>
            <a:ext cx="782662" cy="905858"/>
          </a:xfrm>
          <a:prstGeom prst="rect">
            <a:avLst/>
          </a:prstGeom>
        </p:spPr>
      </p:pic>
    </p:spTree>
    <p:extLst>
      <p:ext uri="{BB962C8B-B14F-4D97-AF65-F5344CB8AC3E}">
        <p14:creationId xmlns:p14="http://schemas.microsoft.com/office/powerpoint/2010/main" val="4236032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CasellaDiTesto 4">
            <a:extLst>
              <a:ext uri="{FF2B5EF4-FFF2-40B4-BE49-F238E27FC236}">
                <a16:creationId xmlns:a16="http://schemas.microsoft.com/office/drawing/2014/main" id="{11490018-677E-4F4C-BC50-4EEA56314C75}"/>
              </a:ext>
            </a:extLst>
          </p:cNvPr>
          <p:cNvSpPr txBox="1"/>
          <p:nvPr/>
        </p:nvSpPr>
        <p:spPr>
          <a:xfrm>
            <a:off x="2877009" y="-4505"/>
            <a:ext cx="6437981" cy="584775"/>
          </a:xfrm>
          <a:prstGeom prst="rect">
            <a:avLst/>
          </a:prstGeom>
          <a:noFill/>
        </p:spPr>
        <p:txBody>
          <a:bodyPr wrap="none" rtlCol="0">
            <a:spAutoFit/>
          </a:bodyPr>
          <a:lstStyle/>
          <a:p>
            <a:pPr algn="ctr"/>
            <a:r>
              <a:rPr lang="it-IT" sz="3200" b="1" dirty="0">
                <a:solidFill>
                  <a:schemeClr val="bg1"/>
                </a:solidFill>
                <a:latin typeface="Century Gothic" panose="020B0502020202020204" pitchFamily="34" charset="0"/>
              </a:rPr>
              <a:t>ADDESTRAMENTO DEL MODELLO</a:t>
            </a:r>
          </a:p>
        </p:txBody>
      </p:sp>
      <p:sp>
        <p:nvSpPr>
          <p:cNvPr id="6" name="CasellaDiTesto 5">
            <a:extLst>
              <a:ext uri="{FF2B5EF4-FFF2-40B4-BE49-F238E27FC236}">
                <a16:creationId xmlns:a16="http://schemas.microsoft.com/office/drawing/2014/main" id="{3260CF2C-98B8-494C-BC16-5285D009DBF8}"/>
              </a:ext>
            </a:extLst>
          </p:cNvPr>
          <p:cNvSpPr txBox="1"/>
          <p:nvPr/>
        </p:nvSpPr>
        <p:spPr>
          <a:xfrm>
            <a:off x="1041506" y="584775"/>
            <a:ext cx="10108986" cy="369332"/>
          </a:xfrm>
          <a:prstGeom prst="rect">
            <a:avLst/>
          </a:prstGeom>
          <a:noFill/>
        </p:spPr>
        <p:txBody>
          <a:bodyPr wrap="none" rtlCol="0">
            <a:spAutoFit/>
          </a:bodyPr>
          <a:lstStyle/>
          <a:p>
            <a:pPr algn="ctr"/>
            <a:r>
              <a:rPr lang="it-IT" dirty="0">
                <a:solidFill>
                  <a:schemeClr val="bg1"/>
                </a:solidFill>
              </a:rPr>
              <a:t>L’insieme dei dati elaborati precedentemente viene diviso, in maniera pseudocasuale, in due sottoinsiemi:</a:t>
            </a:r>
          </a:p>
        </p:txBody>
      </p:sp>
      <p:cxnSp>
        <p:nvCxnSpPr>
          <p:cNvPr id="7" name="Connettore 2 6">
            <a:extLst>
              <a:ext uri="{FF2B5EF4-FFF2-40B4-BE49-F238E27FC236}">
                <a16:creationId xmlns:a16="http://schemas.microsoft.com/office/drawing/2014/main" id="{8617E7AE-56AF-4F53-B92E-9EB74407F271}"/>
              </a:ext>
            </a:extLst>
          </p:cNvPr>
          <p:cNvCxnSpPr>
            <a:cxnSpLocks/>
            <a:stCxn id="11" idx="1"/>
            <a:endCxn id="10" idx="0"/>
          </p:cNvCxnSpPr>
          <p:nvPr/>
        </p:nvCxnSpPr>
        <p:spPr>
          <a:xfrm flipH="1">
            <a:off x="3541645" y="1474128"/>
            <a:ext cx="1589155" cy="1104856"/>
          </a:xfrm>
          <a:prstGeom prst="straightConnector1">
            <a:avLst/>
          </a:prstGeom>
          <a:ln w="28575">
            <a:solidFill>
              <a:srgbClr val="09A7BA"/>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CasellaDiTesto 7">
            <a:extLst>
              <a:ext uri="{FF2B5EF4-FFF2-40B4-BE49-F238E27FC236}">
                <a16:creationId xmlns:a16="http://schemas.microsoft.com/office/drawing/2014/main" id="{41EFF08B-2FE8-4FF8-9044-55D378792048}"/>
              </a:ext>
            </a:extLst>
          </p:cNvPr>
          <p:cNvSpPr txBox="1"/>
          <p:nvPr/>
        </p:nvSpPr>
        <p:spPr>
          <a:xfrm>
            <a:off x="3923031" y="1657224"/>
            <a:ext cx="583814" cy="369332"/>
          </a:xfrm>
          <a:prstGeom prst="rect">
            <a:avLst/>
          </a:prstGeom>
          <a:noFill/>
        </p:spPr>
        <p:txBody>
          <a:bodyPr wrap="none" rtlCol="0">
            <a:spAutoFit/>
          </a:bodyPr>
          <a:lstStyle/>
          <a:p>
            <a:r>
              <a:rPr lang="it-IT" dirty="0">
                <a:solidFill>
                  <a:schemeClr val="bg1"/>
                </a:solidFill>
              </a:rPr>
              <a:t>90%</a:t>
            </a:r>
          </a:p>
        </p:txBody>
      </p:sp>
      <p:sp>
        <p:nvSpPr>
          <p:cNvPr id="9" name="CasellaDiTesto 8">
            <a:extLst>
              <a:ext uri="{FF2B5EF4-FFF2-40B4-BE49-F238E27FC236}">
                <a16:creationId xmlns:a16="http://schemas.microsoft.com/office/drawing/2014/main" id="{D13FFB9F-5E9E-4744-94D3-026775270278}"/>
              </a:ext>
            </a:extLst>
          </p:cNvPr>
          <p:cNvSpPr txBox="1"/>
          <p:nvPr/>
        </p:nvSpPr>
        <p:spPr>
          <a:xfrm>
            <a:off x="7695361" y="1657224"/>
            <a:ext cx="583814" cy="369332"/>
          </a:xfrm>
          <a:prstGeom prst="rect">
            <a:avLst/>
          </a:prstGeom>
          <a:noFill/>
        </p:spPr>
        <p:txBody>
          <a:bodyPr wrap="none" rtlCol="0">
            <a:spAutoFit/>
          </a:bodyPr>
          <a:lstStyle/>
          <a:p>
            <a:r>
              <a:rPr lang="it-IT" dirty="0">
                <a:solidFill>
                  <a:schemeClr val="bg1"/>
                </a:solidFill>
              </a:rPr>
              <a:t>10%</a:t>
            </a:r>
          </a:p>
        </p:txBody>
      </p:sp>
      <p:sp>
        <p:nvSpPr>
          <p:cNvPr id="10" name="Rettangolo con angoli arrotondati 9">
            <a:extLst>
              <a:ext uri="{FF2B5EF4-FFF2-40B4-BE49-F238E27FC236}">
                <a16:creationId xmlns:a16="http://schemas.microsoft.com/office/drawing/2014/main" id="{8C2EB8DE-7A0B-4632-B08D-B171E4FDA420}"/>
              </a:ext>
            </a:extLst>
          </p:cNvPr>
          <p:cNvSpPr/>
          <p:nvPr/>
        </p:nvSpPr>
        <p:spPr>
          <a:xfrm>
            <a:off x="2576445" y="2578984"/>
            <a:ext cx="1930400" cy="731520"/>
          </a:xfrm>
          <a:prstGeom prst="roundRect">
            <a:avLst/>
          </a:prstGeom>
          <a:solidFill>
            <a:srgbClr val="09A7BA">
              <a:alpha val="0"/>
            </a:srgbClr>
          </a:solidFill>
          <a:ln w="28575">
            <a:solidFill>
              <a:srgbClr val="09A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Training set</a:t>
            </a:r>
          </a:p>
        </p:txBody>
      </p:sp>
      <p:sp>
        <p:nvSpPr>
          <p:cNvPr id="11" name="Rettangolo con angoli arrotondati 10">
            <a:extLst>
              <a:ext uri="{FF2B5EF4-FFF2-40B4-BE49-F238E27FC236}">
                <a16:creationId xmlns:a16="http://schemas.microsoft.com/office/drawing/2014/main" id="{B6A8FA1C-6F01-47FE-AFCC-1032E1633F52}"/>
              </a:ext>
            </a:extLst>
          </p:cNvPr>
          <p:cNvSpPr/>
          <p:nvPr/>
        </p:nvSpPr>
        <p:spPr>
          <a:xfrm>
            <a:off x="5130800" y="1108368"/>
            <a:ext cx="1930400" cy="731520"/>
          </a:xfrm>
          <a:prstGeom prst="roundRect">
            <a:avLst/>
          </a:prstGeom>
          <a:solidFill>
            <a:srgbClr val="09A7BA">
              <a:alpha val="0"/>
            </a:srgbClr>
          </a:solidFill>
          <a:ln w="28575">
            <a:solidFill>
              <a:srgbClr val="09A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VoxCeleb</a:t>
            </a:r>
          </a:p>
          <a:p>
            <a:pPr algn="ctr"/>
            <a:r>
              <a:rPr lang="it-IT" dirty="0"/>
              <a:t>Dataset</a:t>
            </a:r>
          </a:p>
        </p:txBody>
      </p:sp>
      <p:sp>
        <p:nvSpPr>
          <p:cNvPr id="12" name="Rettangolo con angoli arrotondati 11">
            <a:extLst>
              <a:ext uri="{FF2B5EF4-FFF2-40B4-BE49-F238E27FC236}">
                <a16:creationId xmlns:a16="http://schemas.microsoft.com/office/drawing/2014/main" id="{D894CA16-06A2-4E42-92B3-ED8BC7934FF5}"/>
              </a:ext>
            </a:extLst>
          </p:cNvPr>
          <p:cNvSpPr/>
          <p:nvPr/>
        </p:nvSpPr>
        <p:spPr>
          <a:xfrm>
            <a:off x="7685155" y="2578984"/>
            <a:ext cx="1930400" cy="731520"/>
          </a:xfrm>
          <a:prstGeom prst="roundRect">
            <a:avLst/>
          </a:prstGeom>
          <a:solidFill>
            <a:srgbClr val="09A7BA">
              <a:alpha val="0"/>
            </a:srgbClr>
          </a:solidFill>
          <a:ln w="28575">
            <a:solidFill>
              <a:srgbClr val="09A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Test set</a:t>
            </a:r>
          </a:p>
        </p:txBody>
      </p:sp>
      <p:cxnSp>
        <p:nvCxnSpPr>
          <p:cNvPr id="13" name="Connettore 2 12">
            <a:extLst>
              <a:ext uri="{FF2B5EF4-FFF2-40B4-BE49-F238E27FC236}">
                <a16:creationId xmlns:a16="http://schemas.microsoft.com/office/drawing/2014/main" id="{7AED73C7-F05A-426F-AFC0-3A1AA14E92B3}"/>
              </a:ext>
            </a:extLst>
          </p:cNvPr>
          <p:cNvCxnSpPr>
            <a:cxnSpLocks/>
            <a:stCxn id="11" idx="3"/>
            <a:endCxn id="12" idx="0"/>
          </p:cNvCxnSpPr>
          <p:nvPr/>
        </p:nvCxnSpPr>
        <p:spPr>
          <a:xfrm>
            <a:off x="7061200" y="1474128"/>
            <a:ext cx="1589155" cy="1104856"/>
          </a:xfrm>
          <a:prstGeom prst="straightConnector1">
            <a:avLst/>
          </a:prstGeom>
          <a:ln w="28575">
            <a:solidFill>
              <a:srgbClr val="09A7BA"/>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7768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CasellaDiTesto 4">
            <a:extLst>
              <a:ext uri="{FF2B5EF4-FFF2-40B4-BE49-F238E27FC236}">
                <a16:creationId xmlns:a16="http://schemas.microsoft.com/office/drawing/2014/main" id="{6CD0981C-10A0-423B-AB75-8ED7494860F8}"/>
              </a:ext>
            </a:extLst>
          </p:cNvPr>
          <p:cNvSpPr txBox="1"/>
          <p:nvPr/>
        </p:nvSpPr>
        <p:spPr>
          <a:xfrm>
            <a:off x="3749858" y="0"/>
            <a:ext cx="4692311" cy="584775"/>
          </a:xfrm>
          <a:prstGeom prst="rect">
            <a:avLst/>
          </a:prstGeom>
          <a:noFill/>
        </p:spPr>
        <p:txBody>
          <a:bodyPr wrap="none" rtlCol="0">
            <a:spAutoFit/>
          </a:bodyPr>
          <a:lstStyle/>
          <a:p>
            <a:pPr algn="ctr"/>
            <a:r>
              <a:rPr lang="it-IT" sz="3200" b="1" dirty="0">
                <a:solidFill>
                  <a:schemeClr val="bg1"/>
                </a:solidFill>
                <a:latin typeface="Century Gothic" panose="020B0502020202020204" pitchFamily="34" charset="0"/>
              </a:rPr>
              <a:t>SPEAKER VERIFICATION</a:t>
            </a:r>
          </a:p>
        </p:txBody>
      </p:sp>
      <p:sp>
        <p:nvSpPr>
          <p:cNvPr id="6" name="CasellaDiTesto 5">
            <a:extLst>
              <a:ext uri="{FF2B5EF4-FFF2-40B4-BE49-F238E27FC236}">
                <a16:creationId xmlns:a16="http://schemas.microsoft.com/office/drawing/2014/main" id="{ECB6AA3C-7989-40D2-8146-97027B2DD768}"/>
              </a:ext>
            </a:extLst>
          </p:cNvPr>
          <p:cNvSpPr txBox="1"/>
          <p:nvPr/>
        </p:nvSpPr>
        <p:spPr>
          <a:xfrm>
            <a:off x="934720" y="584775"/>
            <a:ext cx="10322560" cy="923330"/>
          </a:xfrm>
          <a:prstGeom prst="rect">
            <a:avLst/>
          </a:prstGeom>
          <a:noFill/>
        </p:spPr>
        <p:txBody>
          <a:bodyPr wrap="square" rtlCol="0">
            <a:spAutoFit/>
          </a:bodyPr>
          <a:lstStyle/>
          <a:p>
            <a:pPr algn="ctr"/>
            <a:r>
              <a:rPr lang="it-IT" dirty="0">
                <a:solidFill>
                  <a:schemeClr val="bg1"/>
                </a:solidFill>
              </a:rPr>
              <a:t>Per il riconoscimento del parlante, come detto in precedenza, è stata utilizzata </a:t>
            </a:r>
          </a:p>
          <a:p>
            <a:pPr algn="ctr"/>
            <a:r>
              <a:rPr lang="it-IT" dirty="0">
                <a:solidFill>
                  <a:schemeClr val="bg1"/>
                </a:solidFill>
              </a:rPr>
              <a:t>la libreria </a:t>
            </a:r>
            <a:r>
              <a:rPr lang="it-IT" b="1" dirty="0">
                <a:solidFill>
                  <a:schemeClr val="bg1"/>
                </a:solidFill>
              </a:rPr>
              <a:t>“SpeechBrain” </a:t>
            </a:r>
            <a:r>
              <a:rPr lang="it-IT" dirty="0">
                <a:solidFill>
                  <a:schemeClr val="bg1"/>
                </a:solidFill>
              </a:rPr>
              <a:t>che ha permesso di utilizzare il modello </a:t>
            </a:r>
          </a:p>
          <a:p>
            <a:pPr algn="ctr"/>
            <a:r>
              <a:rPr lang="it-IT" dirty="0">
                <a:solidFill>
                  <a:schemeClr val="bg1"/>
                </a:solidFill>
              </a:rPr>
              <a:t>addestrato in precedenza e comparare due tracce audio, tramite funzioni incluse, dando in output:</a:t>
            </a:r>
          </a:p>
        </p:txBody>
      </p:sp>
      <p:sp>
        <p:nvSpPr>
          <p:cNvPr id="7" name="Rettangolo con angoli arrotondati 6">
            <a:extLst>
              <a:ext uri="{FF2B5EF4-FFF2-40B4-BE49-F238E27FC236}">
                <a16:creationId xmlns:a16="http://schemas.microsoft.com/office/drawing/2014/main" id="{748F4AC3-3EFC-493D-AFFC-E2DB60724C5F}"/>
              </a:ext>
            </a:extLst>
          </p:cNvPr>
          <p:cNvSpPr/>
          <p:nvPr/>
        </p:nvSpPr>
        <p:spPr>
          <a:xfrm>
            <a:off x="6583680" y="1655920"/>
            <a:ext cx="1412240" cy="436960"/>
          </a:xfrm>
          <a:prstGeom prst="roundRect">
            <a:avLst/>
          </a:prstGeom>
          <a:solidFill>
            <a:srgbClr val="09A7BA">
              <a:alpha val="0"/>
            </a:srgbClr>
          </a:solidFill>
          <a:ln w="28575">
            <a:solidFill>
              <a:srgbClr val="09A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PREDICTION</a:t>
            </a:r>
          </a:p>
        </p:txBody>
      </p:sp>
      <p:sp>
        <p:nvSpPr>
          <p:cNvPr id="8" name="Rettangolo con angoli arrotondati 7">
            <a:extLst>
              <a:ext uri="{FF2B5EF4-FFF2-40B4-BE49-F238E27FC236}">
                <a16:creationId xmlns:a16="http://schemas.microsoft.com/office/drawing/2014/main" id="{CF54CC75-7EFD-4AC5-AFE4-86AED9A0EB18}"/>
              </a:ext>
            </a:extLst>
          </p:cNvPr>
          <p:cNvSpPr/>
          <p:nvPr/>
        </p:nvSpPr>
        <p:spPr>
          <a:xfrm>
            <a:off x="3972560" y="1655920"/>
            <a:ext cx="1412240" cy="436960"/>
          </a:xfrm>
          <a:prstGeom prst="roundRect">
            <a:avLst/>
          </a:prstGeom>
          <a:solidFill>
            <a:srgbClr val="09A7BA">
              <a:alpha val="0"/>
            </a:srgbClr>
          </a:solidFill>
          <a:ln w="28575">
            <a:solidFill>
              <a:srgbClr val="09A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SCORE</a:t>
            </a:r>
          </a:p>
        </p:txBody>
      </p:sp>
    </p:spTree>
    <p:extLst>
      <p:ext uri="{BB962C8B-B14F-4D97-AF65-F5344CB8AC3E}">
        <p14:creationId xmlns:p14="http://schemas.microsoft.com/office/powerpoint/2010/main" val="2883521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extLst>
              <a:ext uri="{28A0092B-C50C-407E-A947-70E740481C1C}">
                <a14:useLocalDpi xmlns:a14="http://schemas.microsoft.com/office/drawing/2010/main" val="0"/>
              </a:ext>
            </a:extLst>
          </a:blip>
          <a:srcRect t="19"/>
          <a:stretch/>
        </p:blipFill>
        <p:spPr>
          <a:xfrm>
            <a:off x="0" y="0"/>
            <a:ext cx="12192000" cy="6858000"/>
          </a:xfrm>
          <a:prstGeom prst="rect">
            <a:avLst/>
          </a:prstGeom>
        </p:spPr>
      </p:pic>
      <p:sp>
        <p:nvSpPr>
          <p:cNvPr id="36" name="CasellaDiTesto 35">
            <a:extLst>
              <a:ext uri="{FF2B5EF4-FFF2-40B4-BE49-F238E27FC236}">
                <a16:creationId xmlns:a16="http://schemas.microsoft.com/office/drawing/2014/main" id="{7E681C04-451D-4847-9A23-54C904EE143C}"/>
              </a:ext>
            </a:extLst>
          </p:cNvPr>
          <p:cNvSpPr txBox="1"/>
          <p:nvPr/>
        </p:nvSpPr>
        <p:spPr>
          <a:xfrm>
            <a:off x="4805429" y="2844225"/>
            <a:ext cx="2581156" cy="584775"/>
          </a:xfrm>
          <a:prstGeom prst="rect">
            <a:avLst/>
          </a:prstGeom>
          <a:noFill/>
        </p:spPr>
        <p:txBody>
          <a:bodyPr wrap="none" rtlCol="0">
            <a:spAutoFit/>
          </a:bodyPr>
          <a:lstStyle/>
          <a:p>
            <a:pPr algn="ctr"/>
            <a:r>
              <a:rPr lang="it-IT" sz="3200" b="1" dirty="0">
                <a:solidFill>
                  <a:schemeClr val="bg1"/>
                </a:solidFill>
                <a:latin typeface="Century Gothic" panose="020B0502020202020204" pitchFamily="34" charset="0"/>
              </a:rPr>
              <a:t>ESPERIMENTI</a:t>
            </a:r>
          </a:p>
        </p:txBody>
      </p:sp>
    </p:spTree>
    <p:extLst>
      <p:ext uri="{BB962C8B-B14F-4D97-AF65-F5344CB8AC3E}">
        <p14:creationId xmlns:p14="http://schemas.microsoft.com/office/powerpoint/2010/main" val="16357100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CasellaDiTesto 4">
            <a:extLst>
              <a:ext uri="{FF2B5EF4-FFF2-40B4-BE49-F238E27FC236}">
                <a16:creationId xmlns:a16="http://schemas.microsoft.com/office/drawing/2014/main" id="{686E1838-90B6-45DE-B08A-AD9808E93DF7}"/>
              </a:ext>
            </a:extLst>
          </p:cNvPr>
          <p:cNvSpPr txBox="1"/>
          <p:nvPr/>
        </p:nvSpPr>
        <p:spPr>
          <a:xfrm>
            <a:off x="4805434" y="0"/>
            <a:ext cx="2581156" cy="584775"/>
          </a:xfrm>
          <a:prstGeom prst="rect">
            <a:avLst/>
          </a:prstGeom>
          <a:noFill/>
        </p:spPr>
        <p:txBody>
          <a:bodyPr wrap="none" rtlCol="0">
            <a:spAutoFit/>
          </a:bodyPr>
          <a:lstStyle/>
          <a:p>
            <a:pPr algn="ctr"/>
            <a:r>
              <a:rPr lang="it-IT" sz="3200" b="1">
                <a:solidFill>
                  <a:schemeClr val="bg1"/>
                </a:solidFill>
                <a:latin typeface="Century Gothic" panose="020B0502020202020204" pitchFamily="34" charset="0"/>
              </a:rPr>
              <a:t>ESPERIMENTI</a:t>
            </a:r>
            <a:endParaRPr lang="it-IT" sz="3200" b="1" dirty="0">
              <a:solidFill>
                <a:schemeClr val="bg1"/>
              </a:solidFill>
              <a:latin typeface="Century Gothic" panose="020B0502020202020204" pitchFamily="34" charset="0"/>
            </a:endParaRPr>
          </a:p>
        </p:txBody>
      </p:sp>
      <p:pic>
        <p:nvPicPr>
          <p:cNvPr id="7" name="Picture 18" descr="Asus ROG: arriva il primo monitor con Display Stream Compression">
            <a:extLst>
              <a:ext uri="{FF2B5EF4-FFF2-40B4-BE49-F238E27FC236}">
                <a16:creationId xmlns:a16="http://schemas.microsoft.com/office/drawing/2014/main" id="{452987D1-B2D1-4A58-8127-56D32CEFD8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6360" y="2780665"/>
            <a:ext cx="2179277" cy="12966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8" name="Picture 20">
            <a:extLst>
              <a:ext uri="{FF2B5EF4-FFF2-40B4-BE49-F238E27FC236}">
                <a16:creationId xmlns:a16="http://schemas.microsoft.com/office/drawing/2014/main" id="{4D5EC6B8-BA1B-4B94-8CBB-C8D7E9ECEB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9159" y="1545665"/>
            <a:ext cx="899160" cy="8991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9" name="Immagine 8">
            <a:extLst>
              <a:ext uri="{FF2B5EF4-FFF2-40B4-BE49-F238E27FC236}">
                <a16:creationId xmlns:a16="http://schemas.microsoft.com/office/drawing/2014/main" id="{DECBD4C4-23A8-474D-AA9D-97718012569A}"/>
              </a:ext>
            </a:extLst>
          </p:cNvPr>
          <p:cNvPicPr>
            <a:picLocks noChangeAspect="1"/>
          </p:cNvPicPr>
          <p:nvPr/>
        </p:nvPicPr>
        <p:blipFill>
          <a:blip r:embed="rId6"/>
          <a:stretch>
            <a:fillRect/>
          </a:stretch>
        </p:blipFill>
        <p:spPr>
          <a:xfrm>
            <a:off x="7853682" y="1545665"/>
            <a:ext cx="863277" cy="8991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10" name="Connettore curvo 9">
            <a:extLst>
              <a:ext uri="{FF2B5EF4-FFF2-40B4-BE49-F238E27FC236}">
                <a16:creationId xmlns:a16="http://schemas.microsoft.com/office/drawing/2014/main" id="{9F99ACBB-AB49-4675-889F-CB164D7C9AEF}"/>
              </a:ext>
            </a:extLst>
          </p:cNvPr>
          <p:cNvCxnSpPr>
            <a:cxnSpLocks/>
            <a:stCxn id="9" idx="2"/>
            <a:endCxn id="7" idx="3"/>
          </p:cNvCxnSpPr>
          <p:nvPr/>
        </p:nvCxnSpPr>
        <p:spPr>
          <a:xfrm rot="5400000">
            <a:off x="7243391" y="2387070"/>
            <a:ext cx="984176" cy="1099684"/>
          </a:xfrm>
          <a:prstGeom prst="curvedConnector2">
            <a:avLst/>
          </a:prstGeom>
          <a:ln w="38100">
            <a:solidFill>
              <a:schemeClr val="accent6"/>
            </a:solidFill>
            <a:prstDash val="lgDashDotDot"/>
            <a:tailEnd type="triangle"/>
          </a:ln>
        </p:spPr>
        <p:style>
          <a:lnRef idx="1">
            <a:schemeClr val="accent1"/>
          </a:lnRef>
          <a:fillRef idx="0">
            <a:schemeClr val="accent1"/>
          </a:fillRef>
          <a:effectRef idx="0">
            <a:schemeClr val="accent1"/>
          </a:effectRef>
          <a:fontRef idx="minor">
            <a:schemeClr val="tx1"/>
          </a:fontRef>
        </p:style>
      </p:cxnSp>
      <p:cxnSp>
        <p:nvCxnSpPr>
          <p:cNvPr id="11" name="Connettore curvo 10">
            <a:extLst>
              <a:ext uri="{FF2B5EF4-FFF2-40B4-BE49-F238E27FC236}">
                <a16:creationId xmlns:a16="http://schemas.microsoft.com/office/drawing/2014/main" id="{AB9723AD-50DE-48E6-8D1A-99ECD53E587A}"/>
              </a:ext>
            </a:extLst>
          </p:cNvPr>
          <p:cNvCxnSpPr>
            <a:cxnSpLocks/>
            <a:stCxn id="8" idx="2"/>
          </p:cNvCxnSpPr>
          <p:nvPr/>
        </p:nvCxnSpPr>
        <p:spPr>
          <a:xfrm rot="16200000" flipH="1">
            <a:off x="3955462" y="2378101"/>
            <a:ext cx="984175" cy="1117621"/>
          </a:xfrm>
          <a:prstGeom prst="curvedConnector2">
            <a:avLst/>
          </a:prstGeom>
          <a:ln w="38100">
            <a:solidFill>
              <a:srgbClr val="00B0F0"/>
            </a:solidFill>
            <a:prstDash val="lgDashDot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7229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6" name="CasellaDiTesto 35">
            <a:extLst>
              <a:ext uri="{FF2B5EF4-FFF2-40B4-BE49-F238E27FC236}">
                <a16:creationId xmlns:a16="http://schemas.microsoft.com/office/drawing/2014/main" id="{7E681C04-451D-4847-9A23-54C904EE143C}"/>
              </a:ext>
            </a:extLst>
          </p:cNvPr>
          <p:cNvSpPr txBox="1"/>
          <p:nvPr/>
        </p:nvSpPr>
        <p:spPr>
          <a:xfrm>
            <a:off x="838343"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kern="1200" dirty="0">
                <a:solidFill>
                  <a:srgbClr val="FFFFFF"/>
                </a:solidFill>
                <a:latin typeface="+mj-lt"/>
                <a:ea typeface="+mj-ea"/>
                <a:cs typeface="+mj-cs"/>
              </a:rPr>
              <a:t>DATASET: VOXCELEB</a:t>
            </a:r>
          </a:p>
        </p:txBody>
      </p:sp>
      <p:sp>
        <p:nvSpPr>
          <p:cNvPr id="9" name="CasellaDiTesto 8">
            <a:extLst>
              <a:ext uri="{FF2B5EF4-FFF2-40B4-BE49-F238E27FC236}">
                <a16:creationId xmlns:a16="http://schemas.microsoft.com/office/drawing/2014/main" id="{FAA3CE65-0604-452E-9CB9-BBAAD05634A9}"/>
              </a:ext>
            </a:extLst>
          </p:cNvPr>
          <p:cNvSpPr txBox="1"/>
          <p:nvPr/>
        </p:nvSpPr>
        <p:spPr>
          <a:xfrm>
            <a:off x="838344" y="2013625"/>
            <a:ext cx="4614759" cy="4163337"/>
          </a:xfrm>
          <a:prstGeom prst="rect">
            <a:avLst/>
          </a:prstGeom>
        </p:spPr>
        <p:txBody>
          <a:bodyPr vert="horz" lIns="91440" tIns="45720" rIns="91440" bIns="45720" rtlCol="0">
            <a:normAutofit/>
          </a:bodyPr>
          <a:lstStyle/>
          <a:p>
            <a:pPr indent="-228600" algn="ctr">
              <a:lnSpc>
                <a:spcPct val="90000"/>
              </a:lnSpc>
              <a:spcAft>
                <a:spcPts val="600"/>
              </a:spcAft>
              <a:buFont typeface="Arial" panose="020B0604020202020204" pitchFamily="34" charset="0"/>
              <a:buChar char="•"/>
            </a:pPr>
            <a:r>
              <a:rPr lang="en-US" sz="2000" b="1" dirty="0">
                <a:solidFill>
                  <a:srgbClr val="FFFFFF"/>
                </a:solidFill>
              </a:rPr>
              <a:t>VoxCeleb</a:t>
            </a:r>
            <a:r>
              <a:rPr lang="en-US" sz="2000" dirty="0">
                <a:solidFill>
                  <a:srgbClr val="FFFFFF"/>
                </a:solidFill>
              </a:rPr>
              <a:t> è un dataset audio-</a:t>
            </a:r>
            <a:r>
              <a:rPr lang="en-US" sz="2000" dirty="0" err="1">
                <a:solidFill>
                  <a:srgbClr val="FFFFFF"/>
                </a:solidFill>
              </a:rPr>
              <a:t>visivo</a:t>
            </a:r>
            <a:r>
              <a:rPr lang="en-US" sz="2000" dirty="0">
                <a:solidFill>
                  <a:srgbClr val="FFFFFF"/>
                </a:solidFill>
              </a:rPr>
              <a:t> composto </a:t>
            </a:r>
            <a:r>
              <a:rPr lang="en-US" sz="2000" dirty="0" err="1">
                <a:solidFill>
                  <a:srgbClr val="FFFFFF"/>
                </a:solidFill>
              </a:rPr>
              <a:t>sia</a:t>
            </a:r>
            <a:r>
              <a:rPr lang="en-US" sz="2000" dirty="0">
                <a:solidFill>
                  <a:srgbClr val="FFFFFF"/>
                </a:solidFill>
              </a:rPr>
              <a:t> da </a:t>
            </a:r>
            <a:r>
              <a:rPr lang="en-US" sz="2000" dirty="0" err="1">
                <a:solidFill>
                  <a:srgbClr val="FFFFFF"/>
                </a:solidFill>
              </a:rPr>
              <a:t>brevi</a:t>
            </a:r>
            <a:r>
              <a:rPr lang="en-US" sz="2000" dirty="0">
                <a:solidFill>
                  <a:srgbClr val="FFFFFF"/>
                </a:solidFill>
              </a:rPr>
              <a:t> </a:t>
            </a:r>
            <a:r>
              <a:rPr lang="en-US" sz="2000" dirty="0" err="1">
                <a:solidFill>
                  <a:srgbClr val="FFFFFF"/>
                </a:solidFill>
              </a:rPr>
              <a:t>tracce</a:t>
            </a:r>
            <a:r>
              <a:rPr lang="en-US" sz="2000" dirty="0">
                <a:solidFill>
                  <a:srgbClr val="FFFFFF"/>
                </a:solidFill>
              </a:rPr>
              <a:t> di </a:t>
            </a:r>
            <a:r>
              <a:rPr lang="en-US" sz="2000" dirty="0" err="1">
                <a:solidFill>
                  <a:srgbClr val="FFFFFF"/>
                </a:solidFill>
              </a:rPr>
              <a:t>parlato</a:t>
            </a:r>
            <a:r>
              <a:rPr lang="en-US" sz="2000" dirty="0">
                <a:solidFill>
                  <a:srgbClr val="FFFFFF"/>
                </a:solidFill>
              </a:rPr>
              <a:t> </a:t>
            </a:r>
            <a:r>
              <a:rPr lang="en-US" sz="2000" dirty="0" err="1">
                <a:solidFill>
                  <a:srgbClr val="FFFFFF"/>
                </a:solidFill>
              </a:rPr>
              <a:t>umano</a:t>
            </a:r>
            <a:r>
              <a:rPr lang="en-US" sz="2000" dirty="0">
                <a:solidFill>
                  <a:srgbClr val="FFFFFF"/>
                </a:solidFill>
              </a:rPr>
              <a:t>, </a:t>
            </a:r>
            <a:r>
              <a:rPr lang="en-US" sz="2000" dirty="0" err="1">
                <a:solidFill>
                  <a:srgbClr val="FFFFFF"/>
                </a:solidFill>
              </a:rPr>
              <a:t>sia</a:t>
            </a:r>
            <a:r>
              <a:rPr lang="en-US" sz="2000" dirty="0">
                <a:solidFill>
                  <a:srgbClr val="FFFFFF"/>
                </a:solidFill>
              </a:rPr>
              <a:t> da </a:t>
            </a:r>
            <a:r>
              <a:rPr lang="en-US" sz="2000" dirty="0" err="1">
                <a:solidFill>
                  <a:srgbClr val="FFFFFF"/>
                </a:solidFill>
              </a:rPr>
              <a:t>estratti</a:t>
            </a:r>
            <a:r>
              <a:rPr lang="en-US" sz="2000" dirty="0">
                <a:solidFill>
                  <a:srgbClr val="FFFFFF"/>
                </a:solidFill>
              </a:rPr>
              <a:t> video di </a:t>
            </a:r>
            <a:r>
              <a:rPr lang="en-US" sz="2000" dirty="0" err="1">
                <a:solidFill>
                  <a:srgbClr val="FFFFFF"/>
                </a:solidFill>
              </a:rPr>
              <a:t>interviste</a:t>
            </a:r>
            <a:r>
              <a:rPr lang="en-US" sz="2000" dirty="0">
                <a:solidFill>
                  <a:srgbClr val="FFFFFF"/>
                </a:solidFill>
              </a:rPr>
              <a:t> </a:t>
            </a:r>
            <a:r>
              <a:rPr lang="en-US" sz="2000" dirty="0" err="1">
                <a:solidFill>
                  <a:srgbClr val="FFFFFF"/>
                </a:solidFill>
              </a:rPr>
              <a:t>caricate</a:t>
            </a:r>
            <a:r>
              <a:rPr lang="en-US" sz="2000" dirty="0">
                <a:solidFill>
                  <a:srgbClr val="FFFFFF"/>
                </a:solidFill>
              </a:rPr>
              <a:t> </a:t>
            </a:r>
            <a:r>
              <a:rPr lang="en-US" sz="2000" dirty="0" err="1">
                <a:solidFill>
                  <a:srgbClr val="FFFFFF"/>
                </a:solidFill>
              </a:rPr>
              <a:t>su</a:t>
            </a:r>
            <a:r>
              <a:rPr lang="en-US" sz="2000" dirty="0">
                <a:solidFill>
                  <a:srgbClr val="FFFFFF"/>
                </a:solidFill>
              </a:rPr>
              <a:t> YouTube. È </a:t>
            </a:r>
            <a:r>
              <a:rPr lang="en-US" sz="2000" dirty="0" err="1">
                <a:solidFill>
                  <a:srgbClr val="FFFFFF"/>
                </a:solidFill>
              </a:rPr>
              <a:t>stato</a:t>
            </a:r>
            <a:r>
              <a:rPr lang="en-US" sz="2000" dirty="0">
                <a:solidFill>
                  <a:srgbClr val="FFFFFF"/>
                </a:solidFill>
              </a:rPr>
              <a:t> </a:t>
            </a:r>
            <a:r>
              <a:rPr lang="en-US" sz="2000" dirty="0" err="1">
                <a:solidFill>
                  <a:srgbClr val="FFFFFF"/>
                </a:solidFill>
              </a:rPr>
              <a:t>sviluppato</a:t>
            </a:r>
            <a:r>
              <a:rPr lang="en-US" sz="2000" dirty="0">
                <a:solidFill>
                  <a:srgbClr val="FFFFFF"/>
                </a:solidFill>
              </a:rPr>
              <a:t> dal “Visual Geometry Group”, del </a:t>
            </a:r>
            <a:r>
              <a:rPr lang="en-US" sz="2000" dirty="0" err="1">
                <a:solidFill>
                  <a:srgbClr val="FFFFFF"/>
                </a:solidFill>
              </a:rPr>
              <a:t>dipartimento</a:t>
            </a:r>
            <a:r>
              <a:rPr lang="en-US" sz="2000" dirty="0">
                <a:solidFill>
                  <a:srgbClr val="FFFFFF"/>
                </a:solidFill>
              </a:rPr>
              <a:t> di </a:t>
            </a:r>
            <a:r>
              <a:rPr lang="en-US" sz="2000" dirty="0" err="1">
                <a:solidFill>
                  <a:srgbClr val="FFFFFF"/>
                </a:solidFill>
              </a:rPr>
              <a:t>Scienze</a:t>
            </a:r>
            <a:r>
              <a:rPr lang="en-US" sz="2000" dirty="0">
                <a:solidFill>
                  <a:srgbClr val="FFFFFF"/>
                </a:solidFill>
              </a:rPr>
              <a:t> </a:t>
            </a:r>
            <a:r>
              <a:rPr lang="en-US" sz="2000" dirty="0" err="1">
                <a:solidFill>
                  <a:srgbClr val="FFFFFF"/>
                </a:solidFill>
              </a:rPr>
              <a:t>ingegneristiche</a:t>
            </a:r>
            <a:r>
              <a:rPr lang="en-US" sz="2000" dirty="0">
                <a:solidFill>
                  <a:srgbClr val="FFFFFF"/>
                </a:solidFill>
              </a:rPr>
              <a:t> </a:t>
            </a:r>
            <a:r>
              <a:rPr lang="en-US" sz="2000" dirty="0" err="1">
                <a:solidFill>
                  <a:srgbClr val="FFFFFF"/>
                </a:solidFill>
              </a:rPr>
              <a:t>dell’università</a:t>
            </a:r>
            <a:r>
              <a:rPr lang="en-US" sz="2000" dirty="0">
                <a:solidFill>
                  <a:srgbClr val="FFFFFF"/>
                </a:solidFill>
              </a:rPr>
              <a:t> di Oxford.</a:t>
            </a:r>
          </a:p>
        </p:txBody>
      </p:sp>
      <p:pic>
        <p:nvPicPr>
          <p:cNvPr id="2050" name="Picture 2" descr="Guide To VoxCeleb Datasets For Audio-Visual of Human Speech">
            <a:extLst>
              <a:ext uri="{FF2B5EF4-FFF2-40B4-BE49-F238E27FC236}">
                <a16:creationId xmlns:a16="http://schemas.microsoft.com/office/drawing/2014/main" id="{EF8C6115-FDB2-4845-AA2C-4D98B6DA849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597" r="27264"/>
          <a:stretch/>
        </p:blipFill>
        <p:spPr bwMode="auto">
          <a:xfrm>
            <a:off x="6101338" y="2015168"/>
            <a:ext cx="5283866" cy="4210442"/>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39397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CasellaDiTesto 9">
            <a:extLst>
              <a:ext uri="{FF2B5EF4-FFF2-40B4-BE49-F238E27FC236}">
                <a16:creationId xmlns:a16="http://schemas.microsoft.com/office/drawing/2014/main" id="{5859F419-8532-408D-99BA-5BE6CD1D7EB0}"/>
              </a:ext>
            </a:extLst>
          </p:cNvPr>
          <p:cNvSpPr txBox="1"/>
          <p:nvPr/>
        </p:nvSpPr>
        <p:spPr>
          <a:xfrm>
            <a:off x="4016762" y="0"/>
            <a:ext cx="4158511" cy="584775"/>
          </a:xfrm>
          <a:prstGeom prst="rect">
            <a:avLst/>
          </a:prstGeom>
          <a:noFill/>
        </p:spPr>
        <p:txBody>
          <a:bodyPr wrap="none" rtlCol="0">
            <a:spAutoFit/>
          </a:bodyPr>
          <a:lstStyle/>
          <a:p>
            <a:pPr algn="ctr"/>
            <a:r>
              <a:rPr lang="it-IT" sz="3200" b="1" dirty="0">
                <a:solidFill>
                  <a:schemeClr val="bg1"/>
                </a:solidFill>
                <a:latin typeface="Century Gothic" panose="020B0502020202020204" pitchFamily="34" charset="0"/>
              </a:rPr>
              <a:t>DATASET: VOXCELEB</a:t>
            </a:r>
          </a:p>
        </p:txBody>
      </p:sp>
      <p:sp>
        <p:nvSpPr>
          <p:cNvPr id="11" name="CasellaDiTesto 10">
            <a:extLst>
              <a:ext uri="{FF2B5EF4-FFF2-40B4-BE49-F238E27FC236}">
                <a16:creationId xmlns:a16="http://schemas.microsoft.com/office/drawing/2014/main" id="{0EDE830C-E4D5-4115-BF90-D8EFABB6B92C}"/>
              </a:ext>
            </a:extLst>
          </p:cNvPr>
          <p:cNvSpPr txBox="1"/>
          <p:nvPr/>
        </p:nvSpPr>
        <p:spPr>
          <a:xfrm>
            <a:off x="934720" y="584775"/>
            <a:ext cx="10322560" cy="646331"/>
          </a:xfrm>
          <a:prstGeom prst="rect">
            <a:avLst/>
          </a:prstGeom>
          <a:noFill/>
        </p:spPr>
        <p:txBody>
          <a:bodyPr wrap="square" rtlCol="0">
            <a:spAutoFit/>
          </a:bodyPr>
          <a:lstStyle/>
          <a:p>
            <a:pPr algn="ctr"/>
            <a:r>
              <a:rPr lang="it-IT" dirty="0">
                <a:solidFill>
                  <a:schemeClr val="bg1"/>
                </a:solidFill>
              </a:rPr>
              <a:t>Il dataset è stato rilasciato in due momenti diversi, infatti abbiamo </a:t>
            </a:r>
          </a:p>
          <a:p>
            <a:pPr algn="ctr"/>
            <a:r>
              <a:rPr lang="it-IT" b="1" dirty="0">
                <a:solidFill>
                  <a:schemeClr val="bg1"/>
                </a:solidFill>
              </a:rPr>
              <a:t>VoxCeleb1</a:t>
            </a:r>
            <a:r>
              <a:rPr lang="it-IT" dirty="0">
                <a:solidFill>
                  <a:schemeClr val="bg1"/>
                </a:solidFill>
              </a:rPr>
              <a:t> e </a:t>
            </a:r>
            <a:r>
              <a:rPr lang="it-IT" b="1" dirty="0">
                <a:solidFill>
                  <a:schemeClr val="bg1"/>
                </a:solidFill>
              </a:rPr>
              <a:t>VoxCeleb2</a:t>
            </a:r>
            <a:r>
              <a:rPr lang="it-IT" dirty="0">
                <a:solidFill>
                  <a:schemeClr val="bg1"/>
                </a:solidFill>
              </a:rPr>
              <a:t>.</a:t>
            </a:r>
          </a:p>
        </p:txBody>
      </p:sp>
      <p:pic>
        <p:nvPicPr>
          <p:cNvPr id="3" name="Immagine 2">
            <a:extLst>
              <a:ext uri="{FF2B5EF4-FFF2-40B4-BE49-F238E27FC236}">
                <a16:creationId xmlns:a16="http://schemas.microsoft.com/office/drawing/2014/main" id="{BC8803D6-74FE-490A-B49E-B979CD88BA7D}"/>
              </a:ext>
            </a:extLst>
          </p:cNvPr>
          <p:cNvPicPr>
            <a:picLocks noChangeAspect="1"/>
          </p:cNvPicPr>
          <p:nvPr/>
        </p:nvPicPr>
        <p:blipFill>
          <a:blip r:embed="rId4"/>
          <a:stretch>
            <a:fillRect/>
          </a:stretch>
        </p:blipFill>
        <p:spPr>
          <a:xfrm>
            <a:off x="934720" y="1544320"/>
            <a:ext cx="3769564" cy="21225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83941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extLst>
              <a:ext uri="{28A0092B-C50C-407E-A947-70E740481C1C}">
                <a14:useLocalDpi xmlns:a14="http://schemas.microsoft.com/office/drawing/2010/main" val="0"/>
              </a:ext>
            </a:extLst>
          </a:blip>
          <a:srcRect t="19"/>
          <a:stretch/>
        </p:blipFill>
        <p:spPr>
          <a:xfrm>
            <a:off x="0" y="-86627"/>
            <a:ext cx="12192000" cy="6944627"/>
          </a:xfrm>
          <a:prstGeom prst="rect">
            <a:avLst/>
          </a:prstGeom>
        </p:spPr>
      </p:pic>
      <p:sp>
        <p:nvSpPr>
          <p:cNvPr id="36" name="CasellaDiTesto 35">
            <a:extLst>
              <a:ext uri="{FF2B5EF4-FFF2-40B4-BE49-F238E27FC236}">
                <a16:creationId xmlns:a16="http://schemas.microsoft.com/office/drawing/2014/main" id="{7E681C04-451D-4847-9A23-54C904EE143C}"/>
              </a:ext>
            </a:extLst>
          </p:cNvPr>
          <p:cNvSpPr txBox="1"/>
          <p:nvPr/>
        </p:nvSpPr>
        <p:spPr>
          <a:xfrm>
            <a:off x="3685725" y="2844225"/>
            <a:ext cx="4820550" cy="584775"/>
          </a:xfrm>
          <a:prstGeom prst="rect">
            <a:avLst/>
          </a:prstGeom>
          <a:noFill/>
        </p:spPr>
        <p:txBody>
          <a:bodyPr wrap="none" rtlCol="0">
            <a:spAutoFit/>
          </a:bodyPr>
          <a:lstStyle/>
          <a:p>
            <a:r>
              <a:rPr lang="it-IT" sz="3200" b="1" dirty="0">
                <a:solidFill>
                  <a:schemeClr val="bg1"/>
                </a:solidFill>
                <a:latin typeface="Century Gothic" panose="020B0502020202020204" pitchFamily="34" charset="0"/>
              </a:rPr>
              <a:t>SPEAKER RECOGNITION</a:t>
            </a:r>
          </a:p>
        </p:txBody>
      </p:sp>
    </p:spTree>
    <p:extLst>
      <p:ext uri="{BB962C8B-B14F-4D97-AF65-F5344CB8AC3E}">
        <p14:creationId xmlns:p14="http://schemas.microsoft.com/office/powerpoint/2010/main" val="12137795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CasellaDiTesto 9">
            <a:extLst>
              <a:ext uri="{FF2B5EF4-FFF2-40B4-BE49-F238E27FC236}">
                <a16:creationId xmlns:a16="http://schemas.microsoft.com/office/drawing/2014/main" id="{5859F419-8532-408D-99BA-5BE6CD1D7EB0}"/>
              </a:ext>
            </a:extLst>
          </p:cNvPr>
          <p:cNvSpPr txBox="1"/>
          <p:nvPr/>
        </p:nvSpPr>
        <p:spPr>
          <a:xfrm>
            <a:off x="4016762" y="0"/>
            <a:ext cx="4158511"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DATASET: VOXCELEB</a:t>
            </a:r>
          </a:p>
        </p:txBody>
      </p:sp>
      <p:sp>
        <p:nvSpPr>
          <p:cNvPr id="11" name="CasellaDiTesto 10">
            <a:extLst>
              <a:ext uri="{FF2B5EF4-FFF2-40B4-BE49-F238E27FC236}">
                <a16:creationId xmlns:a16="http://schemas.microsoft.com/office/drawing/2014/main" id="{0EDE830C-E4D5-4115-BF90-D8EFABB6B92C}"/>
              </a:ext>
            </a:extLst>
          </p:cNvPr>
          <p:cNvSpPr txBox="1"/>
          <p:nvPr/>
        </p:nvSpPr>
        <p:spPr>
          <a:xfrm>
            <a:off x="934720" y="584775"/>
            <a:ext cx="1032256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Il dataset è stato rilasciato in due momenti diversi, infatti abbiamo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VoxCeleb1</a:t>
            </a: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 e </a:t>
            </a: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VoxCeleb2</a:t>
            </a: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pic>
        <p:nvPicPr>
          <p:cNvPr id="3" name="Immagine 2">
            <a:extLst>
              <a:ext uri="{FF2B5EF4-FFF2-40B4-BE49-F238E27FC236}">
                <a16:creationId xmlns:a16="http://schemas.microsoft.com/office/drawing/2014/main" id="{BC8803D6-74FE-490A-B49E-B979CD88BA7D}"/>
              </a:ext>
            </a:extLst>
          </p:cNvPr>
          <p:cNvPicPr>
            <a:picLocks noChangeAspect="1"/>
          </p:cNvPicPr>
          <p:nvPr/>
        </p:nvPicPr>
        <p:blipFill>
          <a:blip r:embed="rId4"/>
          <a:stretch>
            <a:fillRect/>
          </a:stretch>
        </p:blipFill>
        <p:spPr>
          <a:xfrm>
            <a:off x="934720" y="1544320"/>
            <a:ext cx="3836160" cy="216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Immagine 3">
            <a:extLst>
              <a:ext uri="{FF2B5EF4-FFF2-40B4-BE49-F238E27FC236}">
                <a16:creationId xmlns:a16="http://schemas.microsoft.com/office/drawing/2014/main" id="{6F6BF2B2-E3D3-47B7-9E82-45272CCFBB00}"/>
              </a:ext>
            </a:extLst>
          </p:cNvPr>
          <p:cNvPicPr>
            <a:picLocks noChangeAspect="1"/>
          </p:cNvPicPr>
          <p:nvPr/>
        </p:nvPicPr>
        <p:blipFill>
          <a:blip r:embed="rId5"/>
          <a:stretch>
            <a:fillRect/>
          </a:stretch>
        </p:blipFill>
        <p:spPr>
          <a:xfrm>
            <a:off x="6840081" y="1544320"/>
            <a:ext cx="4417199" cy="216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218858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CasellaDiTesto 4">
            <a:extLst>
              <a:ext uri="{FF2B5EF4-FFF2-40B4-BE49-F238E27FC236}">
                <a16:creationId xmlns:a16="http://schemas.microsoft.com/office/drawing/2014/main" id="{D2D3BFBE-A899-4F73-B372-D522C3443019}"/>
              </a:ext>
            </a:extLst>
          </p:cNvPr>
          <p:cNvSpPr txBox="1"/>
          <p:nvPr/>
        </p:nvSpPr>
        <p:spPr>
          <a:xfrm>
            <a:off x="2602121" y="0"/>
            <a:ext cx="6987811"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a:ln>
                  <a:noFill/>
                </a:ln>
                <a:solidFill>
                  <a:prstClr val="white"/>
                </a:solidFill>
                <a:effectLst/>
                <a:uLnTx/>
                <a:uFillTx/>
                <a:latin typeface="Century Gothic" panose="020B0502020202020204" pitchFamily="34" charset="0"/>
                <a:ea typeface="+mn-ea"/>
                <a:cs typeface="+mn-cs"/>
              </a:rPr>
              <a:t>PREPARAZIONE CAMPIONI TESTING</a:t>
            </a:r>
            <a:endParaRPr kumimoji="0" lang="it-IT" sz="3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6" name="CasellaDiTesto 5">
            <a:extLst>
              <a:ext uri="{FF2B5EF4-FFF2-40B4-BE49-F238E27FC236}">
                <a16:creationId xmlns:a16="http://schemas.microsoft.com/office/drawing/2014/main" id="{50A3D576-5962-41B6-8D14-D5D1754B8DDA}"/>
              </a:ext>
            </a:extLst>
          </p:cNvPr>
          <p:cNvSpPr txBox="1"/>
          <p:nvPr/>
        </p:nvSpPr>
        <p:spPr>
          <a:xfrm>
            <a:off x="934720" y="584775"/>
            <a:ext cx="1032256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a:ln>
                  <a:noFill/>
                </a:ln>
                <a:solidFill>
                  <a:prstClr val="white"/>
                </a:solidFill>
                <a:effectLst/>
                <a:uLnTx/>
                <a:uFillTx/>
                <a:latin typeface="Calibri" panose="020F0502020204030204"/>
                <a:ea typeface="+mn-ea"/>
                <a:cs typeface="+mn-cs"/>
              </a:rPr>
              <a:t>Una volta ultimato il sistema di riconoscimento biometrico, prima di passare alla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a:ln>
                  <a:noFill/>
                </a:ln>
                <a:solidFill>
                  <a:prstClr val="white"/>
                </a:solidFill>
                <a:effectLst/>
                <a:uLnTx/>
                <a:uFillTx/>
                <a:latin typeface="Calibri" panose="020F0502020204030204"/>
                <a:ea typeface="+mn-ea"/>
                <a:cs typeface="+mn-cs"/>
              </a:rPr>
              <a:t>Speaker Verification</a:t>
            </a:r>
            <a:r>
              <a:rPr kumimoji="0" lang="it-IT" sz="1800" b="0" i="0" u="none" strike="noStrike" kern="1200" cap="none" spc="0" normalizeH="0" baseline="0" noProof="0">
                <a:ln>
                  <a:noFill/>
                </a:ln>
                <a:solidFill>
                  <a:prstClr val="white"/>
                </a:solidFill>
                <a:effectLst/>
                <a:uLnTx/>
                <a:uFillTx/>
                <a:latin typeface="Calibri" panose="020F0502020204030204"/>
                <a:ea typeface="+mn-ea"/>
                <a:cs typeface="+mn-cs"/>
              </a:rPr>
              <a:t>, è stato preparato un set di dati per il testing</a:t>
            </a:r>
            <a:endPar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8" name="Picture 2" descr="QA Testing Memes | Mailtrap">
            <a:extLst>
              <a:ext uri="{FF2B5EF4-FFF2-40B4-BE49-F238E27FC236}">
                <a16:creationId xmlns:a16="http://schemas.microsoft.com/office/drawing/2014/main" id="{BAF7FB5A-4F0A-4887-8C79-A4F2F32A88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8168" y="2513651"/>
            <a:ext cx="2952616" cy="163706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176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CasellaDiTesto 4">
            <a:extLst>
              <a:ext uri="{FF2B5EF4-FFF2-40B4-BE49-F238E27FC236}">
                <a16:creationId xmlns:a16="http://schemas.microsoft.com/office/drawing/2014/main" id="{D2D3BFBE-A899-4F73-B372-D522C3443019}"/>
              </a:ext>
            </a:extLst>
          </p:cNvPr>
          <p:cNvSpPr txBox="1"/>
          <p:nvPr/>
        </p:nvSpPr>
        <p:spPr>
          <a:xfrm>
            <a:off x="2602121" y="0"/>
            <a:ext cx="6987811" cy="584775"/>
          </a:xfrm>
          <a:prstGeom prst="rect">
            <a:avLst/>
          </a:prstGeom>
          <a:noFill/>
        </p:spPr>
        <p:txBody>
          <a:bodyPr wrap="none" rtlCol="0">
            <a:spAutoFit/>
          </a:bodyPr>
          <a:lstStyle/>
          <a:p>
            <a:pPr algn="ctr"/>
            <a:r>
              <a:rPr lang="it-IT" sz="3200" b="1" dirty="0">
                <a:solidFill>
                  <a:schemeClr val="bg1"/>
                </a:solidFill>
                <a:latin typeface="Century Gothic" panose="020B0502020202020204" pitchFamily="34" charset="0"/>
              </a:rPr>
              <a:t>PREPARAZIONE CAMPIONI TESTING</a:t>
            </a:r>
          </a:p>
        </p:txBody>
      </p:sp>
      <p:sp>
        <p:nvSpPr>
          <p:cNvPr id="6" name="CasellaDiTesto 5">
            <a:extLst>
              <a:ext uri="{FF2B5EF4-FFF2-40B4-BE49-F238E27FC236}">
                <a16:creationId xmlns:a16="http://schemas.microsoft.com/office/drawing/2014/main" id="{50A3D576-5962-41B6-8D14-D5D1754B8DDA}"/>
              </a:ext>
            </a:extLst>
          </p:cNvPr>
          <p:cNvSpPr txBox="1"/>
          <p:nvPr/>
        </p:nvSpPr>
        <p:spPr>
          <a:xfrm>
            <a:off x="934720" y="584775"/>
            <a:ext cx="10322560" cy="646331"/>
          </a:xfrm>
          <a:prstGeom prst="rect">
            <a:avLst/>
          </a:prstGeom>
          <a:noFill/>
        </p:spPr>
        <p:txBody>
          <a:bodyPr wrap="square" rtlCol="0">
            <a:spAutoFit/>
          </a:bodyPr>
          <a:lstStyle/>
          <a:p>
            <a:pPr algn="ctr"/>
            <a:r>
              <a:rPr lang="it-IT" dirty="0">
                <a:solidFill>
                  <a:schemeClr val="tx1">
                    <a:lumMod val="75000"/>
                    <a:lumOff val="25000"/>
                  </a:schemeClr>
                </a:solidFill>
              </a:rPr>
              <a:t>Una volta ultimato il sistema di riconoscimento biometrico, prima di passare alla </a:t>
            </a:r>
          </a:p>
          <a:p>
            <a:pPr algn="ctr"/>
            <a:r>
              <a:rPr lang="it-IT" b="1" dirty="0">
                <a:solidFill>
                  <a:schemeClr val="tx1">
                    <a:lumMod val="75000"/>
                    <a:lumOff val="25000"/>
                  </a:schemeClr>
                </a:solidFill>
              </a:rPr>
              <a:t>Speaker Verification</a:t>
            </a:r>
            <a:r>
              <a:rPr lang="it-IT" dirty="0">
                <a:solidFill>
                  <a:schemeClr val="tx1">
                    <a:lumMod val="75000"/>
                    <a:lumOff val="25000"/>
                  </a:schemeClr>
                </a:solidFill>
              </a:rPr>
              <a:t>, è stato preparato un set di dati per il testing</a:t>
            </a:r>
          </a:p>
        </p:txBody>
      </p:sp>
      <p:pic>
        <p:nvPicPr>
          <p:cNvPr id="3" name="Elemento grafico 2" descr="Gruppo di persone con riempimento a tinta unita">
            <a:extLst>
              <a:ext uri="{FF2B5EF4-FFF2-40B4-BE49-F238E27FC236}">
                <a16:creationId xmlns:a16="http://schemas.microsoft.com/office/drawing/2014/main" id="{0FE716F2-B7BA-4676-82CD-2EABAAD3FF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87703" y="2122227"/>
            <a:ext cx="2613546" cy="2613546"/>
          </a:xfrm>
          <a:prstGeom prst="rect">
            <a:avLst/>
          </a:prstGeom>
        </p:spPr>
      </p:pic>
      <p:sp>
        <p:nvSpPr>
          <p:cNvPr id="9" name="CasellaDiTesto 8">
            <a:extLst>
              <a:ext uri="{FF2B5EF4-FFF2-40B4-BE49-F238E27FC236}">
                <a16:creationId xmlns:a16="http://schemas.microsoft.com/office/drawing/2014/main" id="{720787FB-7429-4472-B9F8-42B69F0788C5}"/>
              </a:ext>
            </a:extLst>
          </p:cNvPr>
          <p:cNvSpPr txBox="1"/>
          <p:nvPr/>
        </p:nvSpPr>
        <p:spPr>
          <a:xfrm>
            <a:off x="931672" y="1231106"/>
            <a:ext cx="10322560" cy="369332"/>
          </a:xfrm>
          <a:prstGeom prst="rect">
            <a:avLst/>
          </a:prstGeom>
          <a:noFill/>
        </p:spPr>
        <p:txBody>
          <a:bodyPr wrap="square" rtlCol="0">
            <a:spAutoFit/>
          </a:bodyPr>
          <a:lstStyle/>
          <a:p>
            <a:pPr algn="ctr"/>
            <a:r>
              <a:rPr lang="it-IT" dirty="0">
                <a:solidFill>
                  <a:schemeClr val="bg1"/>
                </a:solidFill>
              </a:rPr>
              <a:t>È stato chiesto a 20+ volontari di registrare delle tracce audio per testare le performance del sistema</a:t>
            </a:r>
          </a:p>
        </p:txBody>
      </p:sp>
    </p:spTree>
    <p:extLst>
      <p:ext uri="{BB962C8B-B14F-4D97-AF65-F5344CB8AC3E}">
        <p14:creationId xmlns:p14="http://schemas.microsoft.com/office/powerpoint/2010/main" val="2123222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CasellaDiTesto 4">
            <a:extLst>
              <a:ext uri="{FF2B5EF4-FFF2-40B4-BE49-F238E27FC236}">
                <a16:creationId xmlns:a16="http://schemas.microsoft.com/office/drawing/2014/main" id="{31E28542-5A39-400D-B427-B582E9E9F3B1}"/>
              </a:ext>
            </a:extLst>
          </p:cNvPr>
          <p:cNvSpPr txBox="1"/>
          <p:nvPr/>
        </p:nvSpPr>
        <p:spPr>
          <a:xfrm>
            <a:off x="2602121" y="0"/>
            <a:ext cx="6987811" cy="584775"/>
          </a:xfrm>
          <a:prstGeom prst="rect">
            <a:avLst/>
          </a:prstGeom>
          <a:noFill/>
        </p:spPr>
        <p:txBody>
          <a:bodyPr wrap="none" rtlCol="0">
            <a:spAutoFit/>
          </a:bodyPr>
          <a:lstStyle/>
          <a:p>
            <a:pPr algn="ctr"/>
            <a:r>
              <a:rPr lang="it-IT" sz="3200" b="1" dirty="0">
                <a:solidFill>
                  <a:schemeClr val="bg1"/>
                </a:solidFill>
                <a:latin typeface="Century Gothic" panose="020B0502020202020204" pitchFamily="34" charset="0"/>
              </a:rPr>
              <a:t>PREPARAZIONE CAMPIONI TESTING</a:t>
            </a:r>
          </a:p>
        </p:txBody>
      </p:sp>
      <p:pic>
        <p:nvPicPr>
          <p:cNvPr id="3" name="Immagine 2">
            <a:extLst>
              <a:ext uri="{FF2B5EF4-FFF2-40B4-BE49-F238E27FC236}">
                <a16:creationId xmlns:a16="http://schemas.microsoft.com/office/drawing/2014/main" id="{47E5589B-1A1E-4F33-95D0-6C3E57110B8A}"/>
              </a:ext>
            </a:extLst>
          </p:cNvPr>
          <p:cNvPicPr>
            <a:picLocks noChangeAspect="1"/>
          </p:cNvPicPr>
          <p:nvPr/>
        </p:nvPicPr>
        <p:blipFill>
          <a:blip r:embed="rId4"/>
          <a:stretch>
            <a:fillRect/>
          </a:stretch>
        </p:blipFill>
        <p:spPr>
          <a:xfrm>
            <a:off x="3394922" y="2928685"/>
            <a:ext cx="5399108" cy="11586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CasellaDiTesto 10">
            <a:extLst>
              <a:ext uri="{FF2B5EF4-FFF2-40B4-BE49-F238E27FC236}">
                <a16:creationId xmlns:a16="http://schemas.microsoft.com/office/drawing/2014/main" id="{6E314697-CAEA-4FB9-8E05-64A9C2D239E3}"/>
              </a:ext>
            </a:extLst>
          </p:cNvPr>
          <p:cNvSpPr txBox="1"/>
          <p:nvPr/>
        </p:nvSpPr>
        <p:spPr>
          <a:xfrm>
            <a:off x="938276" y="757200"/>
            <a:ext cx="10312400" cy="923330"/>
          </a:xfrm>
          <a:prstGeom prst="rect">
            <a:avLst/>
          </a:prstGeom>
          <a:noFill/>
        </p:spPr>
        <p:txBody>
          <a:bodyPr wrap="square">
            <a:spAutoFit/>
          </a:bodyPr>
          <a:lstStyle/>
          <a:p>
            <a:pPr algn="ctr"/>
            <a:r>
              <a:rPr lang="it-IT" dirty="0">
                <a:solidFill>
                  <a:schemeClr val="bg1"/>
                </a:solidFill>
              </a:rPr>
              <a:t>Ad ogni volontario è stata consegnata una guida per effettuare le registrazioni secondo un protocollo preciso. Come primo passo, è stato chiesto di utilizzare un software di editing audio, </a:t>
            </a:r>
            <a:r>
              <a:rPr lang="it-IT" b="1" dirty="0">
                <a:solidFill>
                  <a:schemeClr val="bg1"/>
                </a:solidFill>
              </a:rPr>
              <a:t>Audacity</a:t>
            </a:r>
            <a:r>
              <a:rPr lang="it-IT" dirty="0">
                <a:solidFill>
                  <a:schemeClr val="bg1"/>
                </a:solidFill>
              </a:rPr>
              <a:t>, un open-source software, disponibile su tutti i sistemi operativi.</a:t>
            </a:r>
          </a:p>
        </p:txBody>
      </p:sp>
    </p:spTree>
    <p:extLst>
      <p:ext uri="{BB962C8B-B14F-4D97-AF65-F5344CB8AC3E}">
        <p14:creationId xmlns:p14="http://schemas.microsoft.com/office/powerpoint/2010/main" val="42050700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CasellaDiTesto 4">
            <a:extLst>
              <a:ext uri="{FF2B5EF4-FFF2-40B4-BE49-F238E27FC236}">
                <a16:creationId xmlns:a16="http://schemas.microsoft.com/office/drawing/2014/main" id="{7017F0A2-727F-4264-A0FB-4A13C3A05074}"/>
              </a:ext>
            </a:extLst>
          </p:cNvPr>
          <p:cNvSpPr txBox="1"/>
          <p:nvPr/>
        </p:nvSpPr>
        <p:spPr>
          <a:xfrm>
            <a:off x="4521720" y="0"/>
            <a:ext cx="3148619"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3200" b="1" dirty="0">
                <a:solidFill>
                  <a:prstClr val="white"/>
                </a:solidFill>
                <a:latin typeface="Century Gothic" panose="020B0502020202020204" pitchFamily="34" charset="0"/>
              </a:rPr>
              <a:t>TESTING FINALE</a:t>
            </a:r>
            <a:endParaRPr kumimoji="0" lang="it-IT" sz="3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6" name="CasellaDiTesto 5">
            <a:extLst>
              <a:ext uri="{FF2B5EF4-FFF2-40B4-BE49-F238E27FC236}">
                <a16:creationId xmlns:a16="http://schemas.microsoft.com/office/drawing/2014/main" id="{DFC7616A-1BBA-468F-8882-629D3640A397}"/>
              </a:ext>
            </a:extLst>
          </p:cNvPr>
          <p:cNvSpPr txBox="1"/>
          <p:nvPr/>
        </p:nvSpPr>
        <p:spPr>
          <a:xfrm>
            <a:off x="934720" y="584775"/>
            <a:ext cx="10322560"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Infine, ultimato il set di dati contenenti le impronte vocali dei volontari che hanno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preso parte al progetto, sono stati effettuati i test finali.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È possibile suddividere il testing in tre sottofasi:</a:t>
            </a:r>
          </a:p>
        </p:txBody>
      </p:sp>
      <p:sp>
        <p:nvSpPr>
          <p:cNvPr id="2" name="CasellaDiTesto 1">
            <a:extLst>
              <a:ext uri="{FF2B5EF4-FFF2-40B4-BE49-F238E27FC236}">
                <a16:creationId xmlns:a16="http://schemas.microsoft.com/office/drawing/2014/main" id="{3F492879-985A-4FCB-89B4-8E7A8750B8DC}"/>
              </a:ext>
            </a:extLst>
          </p:cNvPr>
          <p:cNvSpPr txBox="1"/>
          <p:nvPr/>
        </p:nvSpPr>
        <p:spPr>
          <a:xfrm>
            <a:off x="3014113" y="2197893"/>
            <a:ext cx="6160725" cy="923330"/>
          </a:xfrm>
          <a:prstGeom prst="rect">
            <a:avLst/>
          </a:prstGeom>
          <a:noFill/>
        </p:spPr>
        <p:txBody>
          <a:bodyPr wrap="none" rtlCol="0">
            <a:spAutoFit/>
          </a:bodyPr>
          <a:lstStyle/>
          <a:p>
            <a:pPr marL="342900" indent="-342900">
              <a:buFont typeface="+mj-lt"/>
              <a:buAutoNum type="arabicPeriod"/>
            </a:pPr>
            <a:r>
              <a:rPr lang="it-IT" dirty="0">
                <a:solidFill>
                  <a:schemeClr val="bg1"/>
                </a:solidFill>
              </a:rPr>
              <a:t>Verifica degli speakers utilizzando tracce con parlato fissato</a:t>
            </a:r>
          </a:p>
          <a:p>
            <a:pPr marL="342900" indent="-342900">
              <a:buFont typeface="+mj-lt"/>
              <a:buAutoNum type="arabicPeriod"/>
            </a:pPr>
            <a:r>
              <a:rPr lang="it-IT" dirty="0">
                <a:solidFill>
                  <a:schemeClr val="bg1"/>
                </a:solidFill>
              </a:rPr>
              <a:t>Verifica degli speakers utilizzando tracce con parlato casuale</a:t>
            </a:r>
          </a:p>
          <a:p>
            <a:pPr marL="342900" indent="-342900">
              <a:buFont typeface="+mj-lt"/>
              <a:buAutoNum type="arabicPeriod"/>
            </a:pPr>
            <a:r>
              <a:rPr lang="it-IT" dirty="0">
                <a:solidFill>
                  <a:schemeClr val="bg1"/>
                </a:solidFill>
              </a:rPr>
              <a:t>Verifica degli speakers utilizzando tracce alterate</a:t>
            </a:r>
          </a:p>
        </p:txBody>
      </p:sp>
    </p:spTree>
    <p:extLst>
      <p:ext uri="{BB962C8B-B14F-4D97-AF65-F5344CB8AC3E}">
        <p14:creationId xmlns:p14="http://schemas.microsoft.com/office/powerpoint/2010/main" val="37818281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CasellaDiTesto 4">
            <a:extLst>
              <a:ext uri="{FF2B5EF4-FFF2-40B4-BE49-F238E27FC236}">
                <a16:creationId xmlns:a16="http://schemas.microsoft.com/office/drawing/2014/main" id="{D2D3BFBE-A899-4F73-B372-D522C3443019}"/>
              </a:ext>
            </a:extLst>
          </p:cNvPr>
          <p:cNvSpPr txBox="1"/>
          <p:nvPr/>
        </p:nvSpPr>
        <p:spPr>
          <a:xfrm>
            <a:off x="5425012" y="0"/>
            <a:ext cx="1342034"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FASE I</a:t>
            </a:r>
          </a:p>
        </p:txBody>
      </p:sp>
      <p:sp>
        <p:nvSpPr>
          <p:cNvPr id="6" name="CasellaDiTesto 5">
            <a:extLst>
              <a:ext uri="{FF2B5EF4-FFF2-40B4-BE49-F238E27FC236}">
                <a16:creationId xmlns:a16="http://schemas.microsoft.com/office/drawing/2014/main" id="{50A3D576-5962-41B6-8D14-D5D1754B8DDA}"/>
              </a:ext>
            </a:extLst>
          </p:cNvPr>
          <p:cNvSpPr txBox="1"/>
          <p:nvPr/>
        </p:nvSpPr>
        <p:spPr>
          <a:xfrm>
            <a:off x="934720" y="584775"/>
            <a:ext cx="1032256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In questa fase sono state utilizzate solo le tracce vocali contenenti la frase prestabilita:</a:t>
            </a:r>
          </a:p>
        </p:txBody>
      </p:sp>
      <p:sp>
        <p:nvSpPr>
          <p:cNvPr id="7" name="CasellaDiTesto 6">
            <a:extLst>
              <a:ext uri="{FF2B5EF4-FFF2-40B4-BE49-F238E27FC236}">
                <a16:creationId xmlns:a16="http://schemas.microsoft.com/office/drawing/2014/main" id="{19B73A4C-6E73-468B-91C5-FDDEB4F5FC6A}"/>
              </a:ext>
            </a:extLst>
          </p:cNvPr>
          <p:cNvSpPr txBox="1"/>
          <p:nvPr/>
        </p:nvSpPr>
        <p:spPr>
          <a:xfrm>
            <a:off x="3828796" y="984884"/>
            <a:ext cx="453136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1" u="none" strike="noStrike" kern="1200" cap="none" spc="0" normalizeH="0" baseline="0" noProof="0" dirty="0">
                <a:ln>
                  <a:noFill/>
                </a:ln>
                <a:solidFill>
                  <a:prstClr val="white"/>
                </a:solidFill>
                <a:effectLst/>
                <a:uLnTx/>
                <a:uFillTx/>
                <a:latin typeface="Calibri" panose="020F0502020204030204"/>
                <a:ea typeface="+mn-ea"/>
                <a:cs typeface="+mn-cs"/>
              </a:rPr>
              <a:t>“La vita è un biscotto ma se piove si scioglie”</a:t>
            </a:r>
          </a:p>
        </p:txBody>
      </p:sp>
    </p:spTree>
    <p:extLst>
      <p:ext uri="{BB962C8B-B14F-4D97-AF65-F5344CB8AC3E}">
        <p14:creationId xmlns:p14="http://schemas.microsoft.com/office/powerpoint/2010/main" val="17788355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CasellaDiTesto 4">
            <a:extLst>
              <a:ext uri="{FF2B5EF4-FFF2-40B4-BE49-F238E27FC236}">
                <a16:creationId xmlns:a16="http://schemas.microsoft.com/office/drawing/2014/main" id="{D2D3BFBE-A899-4F73-B372-D522C3443019}"/>
              </a:ext>
            </a:extLst>
          </p:cNvPr>
          <p:cNvSpPr txBox="1"/>
          <p:nvPr/>
        </p:nvSpPr>
        <p:spPr>
          <a:xfrm>
            <a:off x="5425012" y="0"/>
            <a:ext cx="1342034"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FASE I</a:t>
            </a:r>
          </a:p>
        </p:txBody>
      </p:sp>
      <p:sp>
        <p:nvSpPr>
          <p:cNvPr id="6" name="CasellaDiTesto 5">
            <a:extLst>
              <a:ext uri="{FF2B5EF4-FFF2-40B4-BE49-F238E27FC236}">
                <a16:creationId xmlns:a16="http://schemas.microsoft.com/office/drawing/2014/main" id="{50A3D576-5962-41B6-8D14-D5D1754B8DDA}"/>
              </a:ext>
            </a:extLst>
          </p:cNvPr>
          <p:cNvSpPr txBox="1"/>
          <p:nvPr/>
        </p:nvSpPr>
        <p:spPr>
          <a:xfrm>
            <a:off x="934720" y="584775"/>
            <a:ext cx="1032256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In questa fase sono state utilizzate solo le tracce vocali contenenti la frase prestabilita:</a:t>
            </a:r>
          </a:p>
        </p:txBody>
      </p:sp>
      <p:sp>
        <p:nvSpPr>
          <p:cNvPr id="7" name="CasellaDiTesto 6">
            <a:extLst>
              <a:ext uri="{FF2B5EF4-FFF2-40B4-BE49-F238E27FC236}">
                <a16:creationId xmlns:a16="http://schemas.microsoft.com/office/drawing/2014/main" id="{19B73A4C-6E73-468B-91C5-FDDEB4F5FC6A}"/>
              </a:ext>
            </a:extLst>
          </p:cNvPr>
          <p:cNvSpPr txBox="1"/>
          <p:nvPr/>
        </p:nvSpPr>
        <p:spPr>
          <a:xfrm>
            <a:off x="3828796" y="984884"/>
            <a:ext cx="453136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1" u="none" strike="noStrike" kern="1200" cap="none" spc="0" normalizeH="0" baseline="0" noProof="0" dirty="0">
                <a:ln>
                  <a:noFill/>
                </a:ln>
                <a:solidFill>
                  <a:prstClr val="white"/>
                </a:solidFill>
                <a:effectLst/>
                <a:uLnTx/>
                <a:uFillTx/>
                <a:latin typeface="Calibri" panose="020F0502020204030204"/>
                <a:ea typeface="+mn-ea"/>
                <a:cs typeface="+mn-cs"/>
              </a:rPr>
              <a:t>“La vita è un biscotto ma se piove si scioglie”</a:t>
            </a:r>
          </a:p>
        </p:txBody>
      </p:sp>
      <p:pic>
        <p:nvPicPr>
          <p:cNvPr id="3" name="Immagine 2">
            <a:extLst>
              <a:ext uri="{FF2B5EF4-FFF2-40B4-BE49-F238E27FC236}">
                <a16:creationId xmlns:a16="http://schemas.microsoft.com/office/drawing/2014/main" id="{C8229BBB-B64C-407B-B63B-95AC5BF9F4A1}"/>
              </a:ext>
            </a:extLst>
          </p:cNvPr>
          <p:cNvPicPr>
            <a:picLocks noChangeAspect="1"/>
          </p:cNvPicPr>
          <p:nvPr/>
        </p:nvPicPr>
        <p:blipFill>
          <a:blip r:embed="rId4"/>
          <a:stretch>
            <a:fillRect/>
          </a:stretch>
        </p:blipFill>
        <p:spPr>
          <a:xfrm>
            <a:off x="3337402" y="2466053"/>
            <a:ext cx="5514147" cy="144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905277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CasellaDiTesto 4">
            <a:extLst>
              <a:ext uri="{FF2B5EF4-FFF2-40B4-BE49-F238E27FC236}">
                <a16:creationId xmlns:a16="http://schemas.microsoft.com/office/drawing/2014/main" id="{D2D3BFBE-A899-4F73-B372-D522C3443019}"/>
              </a:ext>
            </a:extLst>
          </p:cNvPr>
          <p:cNvSpPr txBox="1"/>
          <p:nvPr/>
        </p:nvSpPr>
        <p:spPr>
          <a:xfrm>
            <a:off x="5425012" y="0"/>
            <a:ext cx="1342034"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3200" b="1" dirty="0">
                <a:solidFill>
                  <a:prstClr val="white"/>
                </a:solidFill>
                <a:latin typeface="Century Gothic" panose="020B0502020202020204" pitchFamily="34" charset="0"/>
              </a:rPr>
              <a:t>FASE I</a:t>
            </a:r>
            <a:endParaRPr kumimoji="0" lang="it-IT" sz="3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6" name="CasellaDiTesto 5">
            <a:extLst>
              <a:ext uri="{FF2B5EF4-FFF2-40B4-BE49-F238E27FC236}">
                <a16:creationId xmlns:a16="http://schemas.microsoft.com/office/drawing/2014/main" id="{50A3D576-5962-41B6-8D14-D5D1754B8DDA}"/>
              </a:ext>
            </a:extLst>
          </p:cNvPr>
          <p:cNvSpPr txBox="1"/>
          <p:nvPr/>
        </p:nvSpPr>
        <p:spPr>
          <a:xfrm>
            <a:off x="934720" y="584775"/>
            <a:ext cx="1032256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In questa fase sono state utilizzate solo le tracce vocali contenenti la frase prestabilita:</a:t>
            </a:r>
          </a:p>
        </p:txBody>
      </p:sp>
      <p:sp>
        <p:nvSpPr>
          <p:cNvPr id="7" name="CasellaDiTesto 6">
            <a:extLst>
              <a:ext uri="{FF2B5EF4-FFF2-40B4-BE49-F238E27FC236}">
                <a16:creationId xmlns:a16="http://schemas.microsoft.com/office/drawing/2014/main" id="{19B73A4C-6E73-468B-91C5-FDDEB4F5FC6A}"/>
              </a:ext>
            </a:extLst>
          </p:cNvPr>
          <p:cNvSpPr txBox="1"/>
          <p:nvPr/>
        </p:nvSpPr>
        <p:spPr>
          <a:xfrm>
            <a:off x="3828796" y="984884"/>
            <a:ext cx="453136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1" u="none" strike="noStrike" kern="1200" cap="none" spc="0" normalizeH="0" baseline="0" noProof="0" dirty="0">
                <a:ln>
                  <a:noFill/>
                </a:ln>
                <a:solidFill>
                  <a:prstClr val="white"/>
                </a:solidFill>
                <a:effectLst/>
                <a:uLnTx/>
                <a:uFillTx/>
                <a:latin typeface="Calibri" panose="020F0502020204030204"/>
                <a:ea typeface="+mn-ea"/>
                <a:cs typeface="+mn-cs"/>
              </a:rPr>
              <a:t>“La vita è un biscotto ma se piove si scioglie”</a:t>
            </a:r>
          </a:p>
        </p:txBody>
      </p:sp>
      <p:pic>
        <p:nvPicPr>
          <p:cNvPr id="3" name="Immagine 2">
            <a:extLst>
              <a:ext uri="{FF2B5EF4-FFF2-40B4-BE49-F238E27FC236}">
                <a16:creationId xmlns:a16="http://schemas.microsoft.com/office/drawing/2014/main" id="{C8229BBB-B64C-407B-B63B-95AC5BF9F4A1}"/>
              </a:ext>
            </a:extLst>
          </p:cNvPr>
          <p:cNvPicPr>
            <a:picLocks noChangeAspect="1"/>
          </p:cNvPicPr>
          <p:nvPr/>
        </p:nvPicPr>
        <p:blipFill>
          <a:blip r:embed="rId4"/>
          <a:stretch>
            <a:fillRect/>
          </a:stretch>
        </p:blipFill>
        <p:spPr>
          <a:xfrm>
            <a:off x="3337402" y="2466053"/>
            <a:ext cx="5514147" cy="144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3794" name="Picture 2" descr="I&amp;#39;ve Got The Power | Unity on the River in Amesbury">
            <a:extLst>
              <a:ext uri="{FF2B5EF4-FFF2-40B4-BE49-F238E27FC236}">
                <a16:creationId xmlns:a16="http://schemas.microsoft.com/office/drawing/2014/main" id="{C24358AB-5AE4-4735-B589-5995C8B68D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0694" y="4717657"/>
            <a:ext cx="1905001" cy="13287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234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CasellaDiTesto 9">
            <a:extLst>
              <a:ext uri="{FF2B5EF4-FFF2-40B4-BE49-F238E27FC236}">
                <a16:creationId xmlns:a16="http://schemas.microsoft.com/office/drawing/2014/main" id="{623973F4-C87F-4E76-A998-8276C9A06100}"/>
              </a:ext>
            </a:extLst>
          </p:cNvPr>
          <p:cNvSpPr txBox="1"/>
          <p:nvPr/>
        </p:nvSpPr>
        <p:spPr>
          <a:xfrm>
            <a:off x="5367304" y="0"/>
            <a:ext cx="1457450"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3200" b="1" dirty="0">
                <a:solidFill>
                  <a:prstClr val="white"/>
                </a:solidFill>
                <a:latin typeface="Century Gothic" panose="020B0502020202020204" pitchFamily="34" charset="0"/>
              </a:rPr>
              <a:t>FASE II</a:t>
            </a:r>
            <a:endParaRPr kumimoji="0" lang="it-IT" sz="3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11" name="CasellaDiTesto 10">
            <a:extLst>
              <a:ext uri="{FF2B5EF4-FFF2-40B4-BE49-F238E27FC236}">
                <a16:creationId xmlns:a16="http://schemas.microsoft.com/office/drawing/2014/main" id="{61107E07-8DAD-4DBC-B55D-22EE696940A2}"/>
              </a:ext>
            </a:extLst>
          </p:cNvPr>
          <p:cNvSpPr txBox="1"/>
          <p:nvPr/>
        </p:nvSpPr>
        <p:spPr>
          <a:xfrm>
            <a:off x="933196" y="584775"/>
            <a:ext cx="1032256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In questa fase sono stati fatti test in maniera randomica, sia utilizzando tracce effettuate dallo stesso speaker, sia utilizzando tracce di speakers diversi con parlati differenti, in alcuni casi anche tracce in lingue diverse.</a:t>
            </a:r>
          </a:p>
        </p:txBody>
      </p:sp>
    </p:spTree>
    <p:extLst>
      <p:ext uri="{BB962C8B-B14F-4D97-AF65-F5344CB8AC3E}">
        <p14:creationId xmlns:p14="http://schemas.microsoft.com/office/powerpoint/2010/main" val="37352603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CasellaDiTesto 9">
            <a:extLst>
              <a:ext uri="{FF2B5EF4-FFF2-40B4-BE49-F238E27FC236}">
                <a16:creationId xmlns:a16="http://schemas.microsoft.com/office/drawing/2014/main" id="{623973F4-C87F-4E76-A998-8276C9A06100}"/>
              </a:ext>
            </a:extLst>
          </p:cNvPr>
          <p:cNvSpPr txBox="1"/>
          <p:nvPr/>
        </p:nvSpPr>
        <p:spPr>
          <a:xfrm>
            <a:off x="5367304" y="0"/>
            <a:ext cx="1457450"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FASE II</a:t>
            </a:r>
          </a:p>
        </p:txBody>
      </p:sp>
      <p:sp>
        <p:nvSpPr>
          <p:cNvPr id="11" name="CasellaDiTesto 10">
            <a:extLst>
              <a:ext uri="{FF2B5EF4-FFF2-40B4-BE49-F238E27FC236}">
                <a16:creationId xmlns:a16="http://schemas.microsoft.com/office/drawing/2014/main" id="{61107E07-8DAD-4DBC-B55D-22EE696940A2}"/>
              </a:ext>
            </a:extLst>
          </p:cNvPr>
          <p:cNvSpPr txBox="1"/>
          <p:nvPr/>
        </p:nvSpPr>
        <p:spPr>
          <a:xfrm>
            <a:off x="933196" y="584775"/>
            <a:ext cx="1032256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In questa fase sono stati fatti test in maniera randomica, sia utilizzando tracce effettuate dallo stesso speaker, sia utilizzando tracce di speakers diversi con parlati differenti, in alcuni casi anche tracce in lingue diverse.</a:t>
            </a:r>
          </a:p>
        </p:txBody>
      </p:sp>
      <p:pic>
        <p:nvPicPr>
          <p:cNvPr id="3" name="Immagine 2">
            <a:extLst>
              <a:ext uri="{FF2B5EF4-FFF2-40B4-BE49-F238E27FC236}">
                <a16:creationId xmlns:a16="http://schemas.microsoft.com/office/drawing/2014/main" id="{E5432E26-39DF-4ACD-84C8-153546BF13B0}"/>
              </a:ext>
            </a:extLst>
          </p:cNvPr>
          <p:cNvPicPr>
            <a:picLocks noChangeAspect="1"/>
          </p:cNvPicPr>
          <p:nvPr/>
        </p:nvPicPr>
        <p:blipFill>
          <a:blip r:embed="rId4"/>
          <a:stretch>
            <a:fillRect/>
          </a:stretch>
        </p:blipFill>
        <p:spPr>
          <a:xfrm>
            <a:off x="3351936" y="2814320"/>
            <a:ext cx="5488128" cy="16937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76471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CasellaDiTesto 4">
            <a:extLst>
              <a:ext uri="{FF2B5EF4-FFF2-40B4-BE49-F238E27FC236}">
                <a16:creationId xmlns:a16="http://schemas.microsoft.com/office/drawing/2014/main" id="{D7EC150B-448E-4FBC-9EDB-EE885A5619EE}"/>
              </a:ext>
            </a:extLst>
          </p:cNvPr>
          <p:cNvSpPr txBox="1"/>
          <p:nvPr/>
        </p:nvSpPr>
        <p:spPr>
          <a:xfrm>
            <a:off x="3685725" y="6738"/>
            <a:ext cx="4820550" cy="584775"/>
          </a:xfrm>
          <a:prstGeom prst="rect">
            <a:avLst/>
          </a:prstGeom>
          <a:noFill/>
        </p:spPr>
        <p:txBody>
          <a:bodyPr wrap="none" rtlCol="0">
            <a:spAutoFit/>
          </a:bodyPr>
          <a:lstStyle/>
          <a:p>
            <a:r>
              <a:rPr lang="it-IT" sz="3200" b="1" dirty="0">
                <a:solidFill>
                  <a:schemeClr val="bg1"/>
                </a:solidFill>
                <a:latin typeface="Century Gothic" panose="020B0502020202020204" pitchFamily="34" charset="0"/>
              </a:rPr>
              <a:t>SPEAKER RECOGNITION</a:t>
            </a:r>
          </a:p>
        </p:txBody>
      </p:sp>
      <p:sp>
        <p:nvSpPr>
          <p:cNvPr id="6" name="CasellaDiTesto 5">
            <a:extLst>
              <a:ext uri="{FF2B5EF4-FFF2-40B4-BE49-F238E27FC236}">
                <a16:creationId xmlns:a16="http://schemas.microsoft.com/office/drawing/2014/main" id="{F8E82754-13A7-4D9B-9AF9-C8158B89D64B}"/>
              </a:ext>
            </a:extLst>
          </p:cNvPr>
          <p:cNvSpPr txBox="1"/>
          <p:nvPr/>
        </p:nvSpPr>
        <p:spPr>
          <a:xfrm>
            <a:off x="787085" y="1745341"/>
            <a:ext cx="4692310" cy="584775"/>
          </a:xfrm>
          <a:prstGeom prst="rect">
            <a:avLst/>
          </a:prstGeom>
          <a:noFill/>
          <a:ln>
            <a:solidFill>
              <a:srgbClr val="09A7BA"/>
            </a:solidFill>
          </a:ln>
        </p:spPr>
        <p:txBody>
          <a:bodyPr wrap="none" rtlCol="0">
            <a:spAutoFit/>
          </a:bodyPr>
          <a:lstStyle/>
          <a:p>
            <a:r>
              <a:rPr lang="it-IT" sz="3200" b="1" dirty="0">
                <a:solidFill>
                  <a:schemeClr val="bg1"/>
                </a:solidFill>
                <a:latin typeface="Century Gothic" panose="020B0502020202020204" pitchFamily="34" charset="0"/>
              </a:rPr>
              <a:t>SPEAKER VERIFICATION</a:t>
            </a:r>
          </a:p>
        </p:txBody>
      </p:sp>
      <p:sp>
        <p:nvSpPr>
          <p:cNvPr id="7" name="CasellaDiTesto 6">
            <a:extLst>
              <a:ext uri="{FF2B5EF4-FFF2-40B4-BE49-F238E27FC236}">
                <a16:creationId xmlns:a16="http://schemas.microsoft.com/office/drawing/2014/main" id="{E3356C62-D65B-4290-8EB6-50458767B2DB}"/>
              </a:ext>
            </a:extLst>
          </p:cNvPr>
          <p:cNvSpPr txBox="1"/>
          <p:nvPr/>
        </p:nvSpPr>
        <p:spPr>
          <a:xfrm>
            <a:off x="6712607" y="1745341"/>
            <a:ext cx="5044971" cy="584775"/>
          </a:xfrm>
          <a:prstGeom prst="rect">
            <a:avLst/>
          </a:prstGeom>
          <a:noFill/>
          <a:ln>
            <a:solidFill>
              <a:srgbClr val="09A7BA"/>
            </a:solidFill>
          </a:ln>
        </p:spPr>
        <p:txBody>
          <a:bodyPr wrap="none" rtlCol="0">
            <a:spAutoFit/>
          </a:bodyPr>
          <a:lstStyle/>
          <a:p>
            <a:r>
              <a:rPr lang="it-IT" sz="3200" b="1" dirty="0">
                <a:solidFill>
                  <a:schemeClr val="bg1"/>
                </a:solidFill>
                <a:latin typeface="Century Gothic" panose="020B0502020202020204" pitchFamily="34" charset="0"/>
              </a:rPr>
              <a:t>SPEAKER IDENTIFICATION</a:t>
            </a:r>
          </a:p>
        </p:txBody>
      </p:sp>
      <p:cxnSp>
        <p:nvCxnSpPr>
          <p:cNvPr id="8" name="Connettore 2 7">
            <a:extLst>
              <a:ext uri="{FF2B5EF4-FFF2-40B4-BE49-F238E27FC236}">
                <a16:creationId xmlns:a16="http://schemas.microsoft.com/office/drawing/2014/main" id="{E946C154-365C-4572-8949-74CD9456564B}"/>
              </a:ext>
            </a:extLst>
          </p:cNvPr>
          <p:cNvCxnSpPr>
            <a:stCxn id="5" idx="2"/>
            <a:endCxn id="6" idx="0"/>
          </p:cNvCxnSpPr>
          <p:nvPr/>
        </p:nvCxnSpPr>
        <p:spPr>
          <a:xfrm flipH="1">
            <a:off x="3133240" y="591513"/>
            <a:ext cx="2962760" cy="1153828"/>
          </a:xfrm>
          <a:prstGeom prst="straightConnector1">
            <a:avLst/>
          </a:prstGeom>
          <a:ln w="38100">
            <a:solidFill>
              <a:srgbClr val="09A7BA"/>
            </a:solidFill>
            <a:prstDash val="sysDash"/>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9" name="Connettore 2 8">
            <a:extLst>
              <a:ext uri="{FF2B5EF4-FFF2-40B4-BE49-F238E27FC236}">
                <a16:creationId xmlns:a16="http://schemas.microsoft.com/office/drawing/2014/main" id="{18ADACE5-8520-4BB6-8A94-7D7DDFAE95BB}"/>
              </a:ext>
            </a:extLst>
          </p:cNvPr>
          <p:cNvCxnSpPr>
            <a:cxnSpLocks/>
            <a:stCxn id="5" idx="2"/>
            <a:endCxn id="7" idx="0"/>
          </p:cNvCxnSpPr>
          <p:nvPr/>
        </p:nvCxnSpPr>
        <p:spPr>
          <a:xfrm>
            <a:off x="6096000" y="591513"/>
            <a:ext cx="3139093" cy="1153828"/>
          </a:xfrm>
          <a:prstGeom prst="straightConnector1">
            <a:avLst/>
          </a:prstGeom>
          <a:ln w="38100">
            <a:solidFill>
              <a:srgbClr val="09A7BA"/>
            </a:solidFill>
            <a:prstDash val="sysDash"/>
            <a:headEnd type="none" w="med" len="med"/>
            <a:tailEnd type="arrow" w="med" len="med"/>
          </a:ln>
        </p:spPr>
        <p:style>
          <a:lnRef idx="3">
            <a:schemeClr val="accent5"/>
          </a:lnRef>
          <a:fillRef idx="0">
            <a:schemeClr val="accent5"/>
          </a:fillRef>
          <a:effectRef idx="2">
            <a:schemeClr val="accent5"/>
          </a:effectRef>
          <a:fontRef idx="minor">
            <a:schemeClr val="tx1"/>
          </a:fontRef>
        </p:style>
      </p:cxnSp>
      <p:pic>
        <p:nvPicPr>
          <p:cNvPr id="10" name="Elemento grafico 9" descr="Badge dipendente contorno">
            <a:extLst>
              <a:ext uri="{FF2B5EF4-FFF2-40B4-BE49-F238E27FC236}">
                <a16:creationId xmlns:a16="http://schemas.microsoft.com/office/drawing/2014/main" id="{6803AC03-39EA-47A0-9A16-FE06A28A14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7314" y="2423160"/>
            <a:ext cx="914400" cy="914400"/>
          </a:xfrm>
          <a:prstGeom prst="rect">
            <a:avLst/>
          </a:prstGeom>
        </p:spPr>
      </p:pic>
      <p:pic>
        <p:nvPicPr>
          <p:cNvPr id="11" name="Elemento grafico 10" descr="Badge dipendente contorno">
            <a:extLst>
              <a:ext uri="{FF2B5EF4-FFF2-40B4-BE49-F238E27FC236}">
                <a16:creationId xmlns:a16="http://schemas.microsoft.com/office/drawing/2014/main" id="{AEA75754-0382-413C-9B5A-E7AB6C985A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49028" y="2423160"/>
            <a:ext cx="914400" cy="914400"/>
          </a:xfrm>
          <a:prstGeom prst="rect">
            <a:avLst/>
          </a:prstGeom>
        </p:spPr>
      </p:pic>
      <p:pic>
        <p:nvPicPr>
          <p:cNvPr id="12" name="Immagine 11" descr="Immagine che contiene notte, scuro, silhouette&#10;&#10;Descrizione generata automaticamente">
            <a:extLst>
              <a:ext uri="{FF2B5EF4-FFF2-40B4-BE49-F238E27FC236}">
                <a16:creationId xmlns:a16="http://schemas.microsoft.com/office/drawing/2014/main" id="{4A9167A8-4D09-42D9-9B7D-34332CE41310}"/>
              </a:ext>
            </a:extLst>
          </p:cNvPr>
          <p:cNvPicPr>
            <a:picLocks noChangeAspect="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372827" y="1984388"/>
            <a:ext cx="1791943" cy="1791943"/>
          </a:xfrm>
          <a:prstGeom prst="rect">
            <a:avLst/>
          </a:prstGeom>
        </p:spPr>
      </p:pic>
      <p:pic>
        <p:nvPicPr>
          <p:cNvPr id="13" name="Elemento grafico 12" descr="Badge dipendente contorno">
            <a:extLst>
              <a:ext uri="{FF2B5EF4-FFF2-40B4-BE49-F238E27FC236}">
                <a16:creationId xmlns:a16="http://schemas.microsoft.com/office/drawing/2014/main" id="{C1B65675-83A6-424B-897D-ACC98B29BD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40791" y="2344915"/>
            <a:ext cx="914400" cy="914400"/>
          </a:xfrm>
          <a:prstGeom prst="rect">
            <a:avLst/>
          </a:prstGeom>
        </p:spPr>
      </p:pic>
      <p:pic>
        <p:nvPicPr>
          <p:cNvPr id="14" name="Immagine 13" descr="Immagine che contiene notte, scuro, silhouette&#10;&#10;Descrizione generata automaticamente">
            <a:extLst>
              <a:ext uri="{FF2B5EF4-FFF2-40B4-BE49-F238E27FC236}">
                <a16:creationId xmlns:a16="http://schemas.microsoft.com/office/drawing/2014/main" id="{4ED7EF8B-C2CF-40C8-99D9-7D3CA5A40B36}"/>
              </a:ext>
            </a:extLst>
          </p:cNvPr>
          <p:cNvPicPr>
            <a:picLocks noChangeAspect="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657735" y="1906143"/>
            <a:ext cx="1791943" cy="1791943"/>
          </a:xfrm>
          <a:prstGeom prst="rect">
            <a:avLst/>
          </a:prstGeom>
        </p:spPr>
      </p:pic>
      <p:pic>
        <p:nvPicPr>
          <p:cNvPr id="15" name="Elemento grafico 14" descr="Badge dipendente contorno">
            <a:extLst>
              <a:ext uri="{FF2B5EF4-FFF2-40B4-BE49-F238E27FC236}">
                <a16:creationId xmlns:a16="http://schemas.microsoft.com/office/drawing/2014/main" id="{C506074C-011E-4A7C-8184-5B0078E23F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93191" y="2497315"/>
            <a:ext cx="914400" cy="914400"/>
          </a:xfrm>
          <a:prstGeom prst="rect">
            <a:avLst/>
          </a:prstGeom>
        </p:spPr>
      </p:pic>
      <p:pic>
        <p:nvPicPr>
          <p:cNvPr id="16" name="Elemento grafico 15" descr="Badge dipendente contorno">
            <a:extLst>
              <a:ext uri="{FF2B5EF4-FFF2-40B4-BE49-F238E27FC236}">
                <a16:creationId xmlns:a16="http://schemas.microsoft.com/office/drawing/2014/main" id="{5E672F72-795E-4323-BCC7-18D0639F18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45591" y="2649715"/>
            <a:ext cx="914400" cy="914400"/>
          </a:xfrm>
          <a:prstGeom prst="rect">
            <a:avLst/>
          </a:prstGeom>
        </p:spPr>
      </p:pic>
      <p:pic>
        <p:nvPicPr>
          <p:cNvPr id="17" name="Elemento grafico 16" descr="Badge dipendente contorno">
            <a:extLst>
              <a:ext uri="{FF2B5EF4-FFF2-40B4-BE49-F238E27FC236}">
                <a16:creationId xmlns:a16="http://schemas.microsoft.com/office/drawing/2014/main" id="{4C48884B-E57D-4127-A744-A3A269EAB0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97991" y="2802115"/>
            <a:ext cx="914400" cy="914400"/>
          </a:xfrm>
          <a:prstGeom prst="rect">
            <a:avLst/>
          </a:prstGeom>
        </p:spPr>
      </p:pic>
      <p:pic>
        <p:nvPicPr>
          <p:cNvPr id="18" name="Elemento grafico 17" descr="Badge dipendente contorno">
            <a:extLst>
              <a:ext uri="{FF2B5EF4-FFF2-40B4-BE49-F238E27FC236}">
                <a16:creationId xmlns:a16="http://schemas.microsoft.com/office/drawing/2014/main" id="{1E0E4FC5-E4B8-42FE-ABAC-B19F3CE5F8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50391" y="2954515"/>
            <a:ext cx="914400" cy="914400"/>
          </a:xfrm>
          <a:prstGeom prst="rect">
            <a:avLst/>
          </a:prstGeom>
        </p:spPr>
      </p:pic>
      <p:pic>
        <p:nvPicPr>
          <p:cNvPr id="19" name="Elemento grafico 18" descr="Marketing contorno">
            <a:extLst>
              <a:ext uri="{FF2B5EF4-FFF2-40B4-BE49-F238E27FC236}">
                <a16:creationId xmlns:a16="http://schemas.microsoft.com/office/drawing/2014/main" id="{F1A6E880-5D10-412F-A043-F90A1FDAAC9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852222" y="2497315"/>
            <a:ext cx="914400" cy="914400"/>
          </a:xfrm>
          <a:prstGeom prst="rect">
            <a:avLst/>
          </a:prstGeom>
        </p:spPr>
      </p:pic>
    </p:spTree>
    <p:extLst>
      <p:ext uri="{BB962C8B-B14F-4D97-AF65-F5344CB8AC3E}">
        <p14:creationId xmlns:p14="http://schemas.microsoft.com/office/powerpoint/2010/main" val="3218885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CasellaDiTesto 9">
            <a:extLst>
              <a:ext uri="{FF2B5EF4-FFF2-40B4-BE49-F238E27FC236}">
                <a16:creationId xmlns:a16="http://schemas.microsoft.com/office/drawing/2014/main" id="{623973F4-C87F-4E76-A998-8276C9A06100}"/>
              </a:ext>
            </a:extLst>
          </p:cNvPr>
          <p:cNvSpPr txBox="1"/>
          <p:nvPr/>
        </p:nvSpPr>
        <p:spPr>
          <a:xfrm>
            <a:off x="5367304" y="0"/>
            <a:ext cx="1457450"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FASE II</a:t>
            </a:r>
          </a:p>
        </p:txBody>
      </p:sp>
      <p:sp>
        <p:nvSpPr>
          <p:cNvPr id="11" name="CasellaDiTesto 10">
            <a:extLst>
              <a:ext uri="{FF2B5EF4-FFF2-40B4-BE49-F238E27FC236}">
                <a16:creationId xmlns:a16="http://schemas.microsoft.com/office/drawing/2014/main" id="{61107E07-8DAD-4DBC-B55D-22EE696940A2}"/>
              </a:ext>
            </a:extLst>
          </p:cNvPr>
          <p:cNvSpPr txBox="1"/>
          <p:nvPr/>
        </p:nvSpPr>
        <p:spPr>
          <a:xfrm>
            <a:off x="933196" y="584775"/>
            <a:ext cx="1032256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In questa fase sono stati fatti test in maniera randomica, sia utilizzando tracce effettuate dallo stesso speaker, sia utilizzando tracce di speakers diversi con parlati differenti, in alcuni casi anche tracce in lingue diverse.</a:t>
            </a:r>
          </a:p>
        </p:txBody>
      </p:sp>
      <p:pic>
        <p:nvPicPr>
          <p:cNvPr id="4" name="Immagine 3">
            <a:extLst>
              <a:ext uri="{FF2B5EF4-FFF2-40B4-BE49-F238E27FC236}">
                <a16:creationId xmlns:a16="http://schemas.microsoft.com/office/drawing/2014/main" id="{71FE8A83-3BBC-45B7-8105-424A45EC18E8}"/>
              </a:ext>
            </a:extLst>
          </p:cNvPr>
          <p:cNvPicPr>
            <a:picLocks noChangeAspect="1"/>
          </p:cNvPicPr>
          <p:nvPr/>
        </p:nvPicPr>
        <p:blipFill>
          <a:blip r:embed="rId4"/>
          <a:stretch>
            <a:fillRect/>
          </a:stretch>
        </p:blipFill>
        <p:spPr>
          <a:xfrm>
            <a:off x="3403036" y="2817939"/>
            <a:ext cx="5382879" cy="16937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815231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CasellaDiTesto 9">
            <a:extLst>
              <a:ext uri="{FF2B5EF4-FFF2-40B4-BE49-F238E27FC236}">
                <a16:creationId xmlns:a16="http://schemas.microsoft.com/office/drawing/2014/main" id="{623973F4-C87F-4E76-A998-8276C9A06100}"/>
              </a:ext>
            </a:extLst>
          </p:cNvPr>
          <p:cNvSpPr txBox="1"/>
          <p:nvPr/>
        </p:nvSpPr>
        <p:spPr>
          <a:xfrm>
            <a:off x="5367304" y="0"/>
            <a:ext cx="1457450"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FASE II</a:t>
            </a:r>
          </a:p>
        </p:txBody>
      </p:sp>
      <p:sp>
        <p:nvSpPr>
          <p:cNvPr id="11" name="CasellaDiTesto 10">
            <a:extLst>
              <a:ext uri="{FF2B5EF4-FFF2-40B4-BE49-F238E27FC236}">
                <a16:creationId xmlns:a16="http://schemas.microsoft.com/office/drawing/2014/main" id="{61107E07-8DAD-4DBC-B55D-22EE696940A2}"/>
              </a:ext>
            </a:extLst>
          </p:cNvPr>
          <p:cNvSpPr txBox="1"/>
          <p:nvPr/>
        </p:nvSpPr>
        <p:spPr>
          <a:xfrm>
            <a:off x="933196" y="584775"/>
            <a:ext cx="1032256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In questa fase sono stati fatti test in maniera randomica, sia utilizzando tracce effettuate dallo stesso speaker, sia utilizzando tracce di speakers diversi con parlati differenti, in alcuni casi anche tracce in lingue diverse.</a:t>
            </a:r>
          </a:p>
        </p:txBody>
      </p:sp>
      <p:pic>
        <p:nvPicPr>
          <p:cNvPr id="3" name="Immagine 2">
            <a:extLst>
              <a:ext uri="{FF2B5EF4-FFF2-40B4-BE49-F238E27FC236}">
                <a16:creationId xmlns:a16="http://schemas.microsoft.com/office/drawing/2014/main" id="{469647E0-F6B2-4647-B849-F996A67A88E2}"/>
              </a:ext>
            </a:extLst>
          </p:cNvPr>
          <p:cNvPicPr>
            <a:picLocks noChangeAspect="1"/>
          </p:cNvPicPr>
          <p:nvPr/>
        </p:nvPicPr>
        <p:blipFill>
          <a:blip r:embed="rId4"/>
          <a:stretch>
            <a:fillRect/>
          </a:stretch>
        </p:blipFill>
        <p:spPr>
          <a:xfrm>
            <a:off x="3337847" y="2862374"/>
            <a:ext cx="5513257" cy="16937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894668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CasellaDiTesto 9">
            <a:extLst>
              <a:ext uri="{FF2B5EF4-FFF2-40B4-BE49-F238E27FC236}">
                <a16:creationId xmlns:a16="http://schemas.microsoft.com/office/drawing/2014/main" id="{623973F4-C87F-4E76-A998-8276C9A06100}"/>
              </a:ext>
            </a:extLst>
          </p:cNvPr>
          <p:cNvSpPr txBox="1"/>
          <p:nvPr/>
        </p:nvSpPr>
        <p:spPr>
          <a:xfrm>
            <a:off x="5367304" y="0"/>
            <a:ext cx="1457450"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FASE II</a:t>
            </a:r>
          </a:p>
        </p:txBody>
      </p:sp>
      <p:sp>
        <p:nvSpPr>
          <p:cNvPr id="11" name="CasellaDiTesto 10">
            <a:extLst>
              <a:ext uri="{FF2B5EF4-FFF2-40B4-BE49-F238E27FC236}">
                <a16:creationId xmlns:a16="http://schemas.microsoft.com/office/drawing/2014/main" id="{61107E07-8DAD-4DBC-B55D-22EE696940A2}"/>
              </a:ext>
            </a:extLst>
          </p:cNvPr>
          <p:cNvSpPr txBox="1"/>
          <p:nvPr/>
        </p:nvSpPr>
        <p:spPr>
          <a:xfrm>
            <a:off x="933196" y="584775"/>
            <a:ext cx="1032256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In questa fase sono stati fatti test in maniera randomica, sia utilizzando tracce effettuate dallo stesso speaker, sia utilizzando tracce di speakers diversi con parlati differenti, in alcuni casi anche tracce in lingue diverse.</a:t>
            </a:r>
          </a:p>
        </p:txBody>
      </p:sp>
      <p:pic>
        <p:nvPicPr>
          <p:cNvPr id="3" name="Immagine 2">
            <a:extLst>
              <a:ext uri="{FF2B5EF4-FFF2-40B4-BE49-F238E27FC236}">
                <a16:creationId xmlns:a16="http://schemas.microsoft.com/office/drawing/2014/main" id="{469647E0-F6B2-4647-B849-F996A67A88E2}"/>
              </a:ext>
            </a:extLst>
          </p:cNvPr>
          <p:cNvPicPr>
            <a:picLocks noChangeAspect="1"/>
          </p:cNvPicPr>
          <p:nvPr/>
        </p:nvPicPr>
        <p:blipFill>
          <a:blip r:embed="rId4"/>
          <a:stretch>
            <a:fillRect/>
          </a:stretch>
        </p:blipFill>
        <p:spPr>
          <a:xfrm>
            <a:off x="3337847" y="2862374"/>
            <a:ext cx="5513257" cy="16937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4818" name="Picture 2" descr="10 Keanu Reeves Memes That Are Too Hilarious For Words">
            <a:extLst>
              <a:ext uri="{FF2B5EF4-FFF2-40B4-BE49-F238E27FC236}">
                <a16:creationId xmlns:a16="http://schemas.microsoft.com/office/drawing/2014/main" id="{16F1E20C-D77B-4271-8713-96D2FE3C0F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320" y="5361517"/>
            <a:ext cx="2032000" cy="105833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8730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CasellaDiTesto 9">
            <a:extLst>
              <a:ext uri="{FF2B5EF4-FFF2-40B4-BE49-F238E27FC236}">
                <a16:creationId xmlns:a16="http://schemas.microsoft.com/office/drawing/2014/main" id="{623973F4-C87F-4E76-A998-8276C9A06100}"/>
              </a:ext>
            </a:extLst>
          </p:cNvPr>
          <p:cNvSpPr txBox="1"/>
          <p:nvPr/>
        </p:nvSpPr>
        <p:spPr>
          <a:xfrm>
            <a:off x="5309596" y="0"/>
            <a:ext cx="1572866"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FASE III</a:t>
            </a:r>
          </a:p>
        </p:txBody>
      </p:sp>
      <p:sp>
        <p:nvSpPr>
          <p:cNvPr id="11" name="CasellaDiTesto 10">
            <a:extLst>
              <a:ext uri="{FF2B5EF4-FFF2-40B4-BE49-F238E27FC236}">
                <a16:creationId xmlns:a16="http://schemas.microsoft.com/office/drawing/2014/main" id="{61107E07-8DAD-4DBC-B55D-22EE696940A2}"/>
              </a:ext>
            </a:extLst>
          </p:cNvPr>
          <p:cNvSpPr txBox="1"/>
          <p:nvPr/>
        </p:nvSpPr>
        <p:spPr>
          <a:xfrm>
            <a:off x="933196" y="584775"/>
            <a:ext cx="1032256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In questa ultima fase di testing, si è voluto procedere effettuando un’alterazione delle tracce audio ricevute dai volontari e analizzare le risposte del sistema prima e dopo l’alterazione delle tracce.</a:t>
            </a:r>
          </a:p>
        </p:txBody>
      </p:sp>
    </p:spTree>
    <p:extLst>
      <p:ext uri="{BB962C8B-B14F-4D97-AF65-F5344CB8AC3E}">
        <p14:creationId xmlns:p14="http://schemas.microsoft.com/office/powerpoint/2010/main" val="12602912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CasellaDiTesto 9">
            <a:extLst>
              <a:ext uri="{FF2B5EF4-FFF2-40B4-BE49-F238E27FC236}">
                <a16:creationId xmlns:a16="http://schemas.microsoft.com/office/drawing/2014/main" id="{623973F4-C87F-4E76-A998-8276C9A06100}"/>
              </a:ext>
            </a:extLst>
          </p:cNvPr>
          <p:cNvSpPr txBox="1"/>
          <p:nvPr/>
        </p:nvSpPr>
        <p:spPr>
          <a:xfrm>
            <a:off x="5309596" y="0"/>
            <a:ext cx="1572866"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FASE III</a:t>
            </a:r>
          </a:p>
        </p:txBody>
      </p:sp>
      <p:sp>
        <p:nvSpPr>
          <p:cNvPr id="11" name="CasellaDiTesto 10">
            <a:extLst>
              <a:ext uri="{FF2B5EF4-FFF2-40B4-BE49-F238E27FC236}">
                <a16:creationId xmlns:a16="http://schemas.microsoft.com/office/drawing/2014/main" id="{61107E07-8DAD-4DBC-B55D-22EE696940A2}"/>
              </a:ext>
            </a:extLst>
          </p:cNvPr>
          <p:cNvSpPr txBox="1"/>
          <p:nvPr/>
        </p:nvSpPr>
        <p:spPr>
          <a:xfrm>
            <a:off x="933196" y="584775"/>
            <a:ext cx="1032256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In questa ultima fase di testing, si è voluto procedere effettuando un’alterazione delle tracce audio ricevute dai volontari e analizzare le risposte del sistema prima e dopo l’alterazione delle tracce.</a:t>
            </a:r>
          </a:p>
        </p:txBody>
      </p:sp>
      <p:sp>
        <p:nvSpPr>
          <p:cNvPr id="12" name="CasellaDiTesto 11">
            <a:extLst>
              <a:ext uri="{FF2B5EF4-FFF2-40B4-BE49-F238E27FC236}">
                <a16:creationId xmlns:a16="http://schemas.microsoft.com/office/drawing/2014/main" id="{28FCA0D0-7C54-4FA7-A8C4-4083AF37B769}"/>
              </a:ext>
            </a:extLst>
          </p:cNvPr>
          <p:cNvSpPr txBox="1"/>
          <p:nvPr/>
        </p:nvSpPr>
        <p:spPr>
          <a:xfrm>
            <a:off x="2706116" y="1243012"/>
            <a:ext cx="6776720" cy="369332"/>
          </a:xfrm>
          <a:prstGeom prst="rect">
            <a:avLst/>
          </a:prstGeom>
          <a:noFill/>
        </p:spPr>
        <p:txBody>
          <a:bodyPr wrap="square">
            <a:spAutoFit/>
          </a:bodyPr>
          <a:lstStyle/>
          <a:p>
            <a:r>
              <a:rPr lang="it-IT" dirty="0">
                <a:solidFill>
                  <a:schemeClr val="bg1"/>
                </a:solidFill>
              </a:rPr>
              <a:t>Il processo di alterazione è stata effettuato sempre con il tool </a:t>
            </a:r>
            <a:r>
              <a:rPr lang="it-IT" b="1" dirty="0">
                <a:solidFill>
                  <a:schemeClr val="bg1"/>
                </a:solidFill>
              </a:rPr>
              <a:t>Audacity</a:t>
            </a:r>
          </a:p>
        </p:txBody>
      </p:sp>
      <p:pic>
        <p:nvPicPr>
          <p:cNvPr id="5" name="Immagine 4">
            <a:extLst>
              <a:ext uri="{FF2B5EF4-FFF2-40B4-BE49-F238E27FC236}">
                <a16:creationId xmlns:a16="http://schemas.microsoft.com/office/drawing/2014/main" id="{E4168677-CDC3-49F5-8A6A-147FD0B66F8B}"/>
              </a:ext>
            </a:extLst>
          </p:cNvPr>
          <p:cNvPicPr>
            <a:picLocks noChangeAspect="1"/>
          </p:cNvPicPr>
          <p:nvPr/>
        </p:nvPicPr>
        <p:blipFill>
          <a:blip r:embed="rId4"/>
          <a:stretch>
            <a:fillRect/>
          </a:stretch>
        </p:blipFill>
        <p:spPr>
          <a:xfrm>
            <a:off x="3901529" y="1918274"/>
            <a:ext cx="4385893" cy="33945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166438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CasellaDiTesto 9">
            <a:extLst>
              <a:ext uri="{FF2B5EF4-FFF2-40B4-BE49-F238E27FC236}">
                <a16:creationId xmlns:a16="http://schemas.microsoft.com/office/drawing/2014/main" id="{623973F4-C87F-4E76-A998-8276C9A06100}"/>
              </a:ext>
            </a:extLst>
          </p:cNvPr>
          <p:cNvSpPr txBox="1"/>
          <p:nvPr/>
        </p:nvSpPr>
        <p:spPr>
          <a:xfrm>
            <a:off x="5309596" y="0"/>
            <a:ext cx="1572866"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FASE III</a:t>
            </a:r>
          </a:p>
        </p:txBody>
      </p:sp>
      <p:sp>
        <p:nvSpPr>
          <p:cNvPr id="12" name="CasellaDiTesto 11">
            <a:extLst>
              <a:ext uri="{FF2B5EF4-FFF2-40B4-BE49-F238E27FC236}">
                <a16:creationId xmlns:a16="http://schemas.microsoft.com/office/drawing/2014/main" id="{28FCA0D0-7C54-4FA7-A8C4-4083AF37B769}"/>
              </a:ext>
            </a:extLst>
          </p:cNvPr>
          <p:cNvSpPr txBox="1"/>
          <p:nvPr/>
        </p:nvSpPr>
        <p:spPr>
          <a:xfrm>
            <a:off x="1353058" y="584775"/>
            <a:ext cx="9894062"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Come primo passaggio, quindi, è stata presa una traccia dal set di testing e tramite una delle tante funzioni di editing, si è scelto di cambiare l’intonazione del parlante nella traccia vocale.</a:t>
            </a:r>
            <a:endPar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Immagine 2">
            <a:extLst>
              <a:ext uri="{FF2B5EF4-FFF2-40B4-BE49-F238E27FC236}">
                <a16:creationId xmlns:a16="http://schemas.microsoft.com/office/drawing/2014/main" id="{1B7F49EF-5BD9-4BCA-94E2-17527319D2D8}"/>
              </a:ext>
            </a:extLst>
          </p:cNvPr>
          <p:cNvPicPr>
            <a:picLocks noChangeAspect="1"/>
          </p:cNvPicPr>
          <p:nvPr/>
        </p:nvPicPr>
        <p:blipFill>
          <a:blip r:embed="rId4"/>
          <a:stretch>
            <a:fillRect/>
          </a:stretch>
        </p:blipFill>
        <p:spPr>
          <a:xfrm>
            <a:off x="3382316" y="2789752"/>
            <a:ext cx="5427367" cy="16754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393518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4">
            <a:extLst>
              <a:ext uri="{FF2B5EF4-FFF2-40B4-BE49-F238E27FC236}">
                <a16:creationId xmlns:a16="http://schemas.microsoft.com/office/drawing/2014/main" id="{C3862298-AF85-4572-BED3-52E573EB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duotone>
              <a:prstClr val="black"/>
              <a:prstClr val="white"/>
            </a:duotone>
            <a:extLst>
              <a:ext uri="{28A0092B-C50C-407E-A947-70E740481C1C}">
                <a14:useLocalDpi xmlns:a14="http://schemas.microsoft.com/office/drawing/2010/main" val="0"/>
              </a:ext>
            </a:extLst>
          </a:blip>
          <a:srcRect l="8399" r="24919"/>
          <a:stretch/>
        </p:blipFill>
        <p:spPr>
          <a:xfrm>
            <a:off x="1" y="10"/>
            <a:ext cx="8129873" cy="6857990"/>
          </a:xfrm>
          <a:custGeom>
            <a:avLst/>
            <a:gdLst/>
            <a:ahLst/>
            <a:cxnLst/>
            <a:rect l="l" t="t" r="r" b="b"/>
            <a:pathLst>
              <a:path w="8129873" h="6858000">
                <a:moveTo>
                  <a:pt x="0" y="0"/>
                </a:moveTo>
                <a:lnTo>
                  <a:pt x="3511013" y="0"/>
                </a:lnTo>
                <a:lnTo>
                  <a:pt x="3645681" y="0"/>
                </a:lnTo>
                <a:lnTo>
                  <a:pt x="6510245" y="0"/>
                </a:lnTo>
                <a:lnTo>
                  <a:pt x="6514251" y="3148"/>
                </a:lnTo>
                <a:cubicBezTo>
                  <a:pt x="7500952" y="817446"/>
                  <a:pt x="8129873" y="2049777"/>
                  <a:pt x="8129873" y="3429000"/>
                </a:cubicBezTo>
                <a:cubicBezTo>
                  <a:pt x="8129873" y="4808224"/>
                  <a:pt x="7500952" y="6040555"/>
                  <a:pt x="6514251" y="6854853"/>
                </a:cubicBezTo>
                <a:lnTo>
                  <a:pt x="6510246" y="6858000"/>
                </a:lnTo>
                <a:lnTo>
                  <a:pt x="3645681" y="6858000"/>
                </a:lnTo>
                <a:lnTo>
                  <a:pt x="3511013" y="6858000"/>
                </a:lnTo>
                <a:lnTo>
                  <a:pt x="0" y="6858000"/>
                </a:lnTo>
                <a:close/>
              </a:path>
            </a:pathLst>
          </a:custGeom>
        </p:spPr>
      </p:pic>
      <p:sp>
        <p:nvSpPr>
          <p:cNvPr id="87" name="Freeform: Shape 86">
            <a:extLst>
              <a:ext uri="{FF2B5EF4-FFF2-40B4-BE49-F238E27FC236}">
                <a16:creationId xmlns:a16="http://schemas.microsoft.com/office/drawing/2014/main" id="{C8BE02AA-E698-46D0-AA0A-92BE000C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3903" y="0"/>
            <a:ext cx="5618097" cy="6858000"/>
          </a:xfrm>
          <a:custGeom>
            <a:avLst/>
            <a:gdLst>
              <a:gd name="connsiteX0" fmla="*/ 0 w 5618097"/>
              <a:gd name="connsiteY0" fmla="*/ 0 h 6858000"/>
              <a:gd name="connsiteX1" fmla="*/ 2543718 w 5618097"/>
              <a:gd name="connsiteY1" fmla="*/ 0 h 6858000"/>
              <a:gd name="connsiteX2" fmla="*/ 3057210 w 5618097"/>
              <a:gd name="connsiteY2" fmla="*/ 0 h 6858000"/>
              <a:gd name="connsiteX3" fmla="*/ 5618097 w 5618097"/>
              <a:gd name="connsiteY3" fmla="*/ 0 h 6858000"/>
              <a:gd name="connsiteX4" fmla="*/ 5618097 w 5618097"/>
              <a:gd name="connsiteY4" fmla="*/ 6858000 h 6858000"/>
              <a:gd name="connsiteX5" fmla="*/ 3057210 w 5618097"/>
              <a:gd name="connsiteY5" fmla="*/ 6858000 h 6858000"/>
              <a:gd name="connsiteX6" fmla="*/ 2543718 w 5618097"/>
              <a:gd name="connsiteY6" fmla="*/ 6858000 h 6858000"/>
              <a:gd name="connsiteX7" fmla="*/ 1 w 5618097"/>
              <a:gd name="connsiteY7" fmla="*/ 6858000 h 6858000"/>
              <a:gd name="connsiteX8" fmla="*/ 4006 w 5618097"/>
              <a:gd name="connsiteY8" fmla="*/ 6854853 h 6858000"/>
              <a:gd name="connsiteX9" fmla="*/ 1619628 w 5618097"/>
              <a:gd name="connsiteY9" fmla="*/ 3429000 h 6858000"/>
              <a:gd name="connsiteX10" fmla="*/ 4006 w 5618097"/>
              <a:gd name="connsiteY10" fmla="*/ 314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8097" h="6858000">
                <a:moveTo>
                  <a:pt x="0" y="0"/>
                </a:moveTo>
                <a:lnTo>
                  <a:pt x="2543718" y="0"/>
                </a:lnTo>
                <a:lnTo>
                  <a:pt x="3057210" y="0"/>
                </a:lnTo>
                <a:lnTo>
                  <a:pt x="5618097" y="0"/>
                </a:lnTo>
                <a:lnTo>
                  <a:pt x="5618097" y="6858000"/>
                </a:lnTo>
                <a:lnTo>
                  <a:pt x="3057210" y="6858000"/>
                </a:lnTo>
                <a:lnTo>
                  <a:pt x="2543718" y="6858000"/>
                </a:lnTo>
                <a:lnTo>
                  <a:pt x="1" y="6858000"/>
                </a:lnTo>
                <a:lnTo>
                  <a:pt x="4006" y="6854853"/>
                </a:lnTo>
                <a:cubicBezTo>
                  <a:pt x="990707" y="6040555"/>
                  <a:pt x="1619628" y="4808224"/>
                  <a:pt x="1619628" y="3429000"/>
                </a:cubicBezTo>
                <a:cubicBezTo>
                  <a:pt x="1619628" y="2049777"/>
                  <a:pt x="990707" y="817446"/>
                  <a:pt x="4006" y="3148"/>
                </a:cubicBezTo>
                <a:close/>
              </a:path>
            </a:pathLst>
          </a:custGeom>
          <a:solidFill>
            <a:schemeClr val="accent6">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Immagine 5" descr="Immagine che contiene gabbia, rete&#10;&#10;Descrizione generata automaticamente">
            <a:extLst>
              <a:ext uri="{FF2B5EF4-FFF2-40B4-BE49-F238E27FC236}">
                <a16:creationId xmlns:a16="http://schemas.microsoft.com/office/drawing/2014/main" id="{FF2F6572-E977-40A5-861F-ACEEAB97D5FC}"/>
              </a:ext>
            </a:extLst>
          </p:cNvPr>
          <p:cNvPicPr>
            <a:picLocks noChangeAspect="1"/>
          </p:cNvPicPr>
          <p:nvPr/>
        </p:nvPicPr>
        <p:blipFill rotWithShape="1">
          <a:blip r:embed="rId4"/>
          <a:srcRect l="23441" r="33960"/>
          <a:stretch/>
        </p:blipFill>
        <p:spPr>
          <a:xfrm>
            <a:off x="6573903" y="10"/>
            <a:ext cx="5618097" cy="6857990"/>
          </a:xfrm>
          <a:custGeom>
            <a:avLst/>
            <a:gdLst/>
            <a:ahLst/>
            <a:cxnLst/>
            <a:rect l="l" t="t" r="r" b="b"/>
            <a:pathLst>
              <a:path w="5618097" h="6858000">
                <a:moveTo>
                  <a:pt x="0" y="0"/>
                </a:moveTo>
                <a:lnTo>
                  <a:pt x="2543718" y="0"/>
                </a:lnTo>
                <a:lnTo>
                  <a:pt x="3057210" y="0"/>
                </a:lnTo>
                <a:lnTo>
                  <a:pt x="5618097" y="0"/>
                </a:lnTo>
                <a:lnTo>
                  <a:pt x="5618097" y="6858000"/>
                </a:lnTo>
                <a:lnTo>
                  <a:pt x="3057210" y="6858000"/>
                </a:lnTo>
                <a:lnTo>
                  <a:pt x="2543718" y="6858000"/>
                </a:lnTo>
                <a:lnTo>
                  <a:pt x="1" y="6858000"/>
                </a:lnTo>
                <a:lnTo>
                  <a:pt x="4006" y="6854853"/>
                </a:lnTo>
                <a:cubicBezTo>
                  <a:pt x="990707" y="6040555"/>
                  <a:pt x="1619628" y="4808224"/>
                  <a:pt x="1619628" y="3429000"/>
                </a:cubicBezTo>
                <a:cubicBezTo>
                  <a:pt x="1619628" y="2049777"/>
                  <a:pt x="990707" y="817446"/>
                  <a:pt x="4006" y="3148"/>
                </a:cubicBezTo>
                <a:close/>
              </a:path>
            </a:pathLst>
          </a:custGeom>
        </p:spPr>
      </p:pic>
      <p:sp>
        <p:nvSpPr>
          <p:cNvPr id="12" name="CasellaDiTesto 11">
            <a:extLst>
              <a:ext uri="{FF2B5EF4-FFF2-40B4-BE49-F238E27FC236}">
                <a16:creationId xmlns:a16="http://schemas.microsoft.com/office/drawing/2014/main" id="{BF7521D8-4339-4719-BA1F-92360AB159C5}"/>
              </a:ext>
            </a:extLst>
          </p:cNvPr>
          <p:cNvSpPr txBox="1"/>
          <p:nvPr/>
        </p:nvSpPr>
        <p:spPr>
          <a:xfrm>
            <a:off x="1044714" y="1180198"/>
            <a:ext cx="5220844" cy="123110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Come si può notare dai risultati </a:t>
            </a: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l’alterazione</a:t>
            </a: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 della traccia ha portato alla scoperta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di una grave </a:t>
            </a:r>
            <a:r>
              <a:rPr kumimoji="0" lang="it-IT" sz="2000" b="1" i="0" u="none" strike="noStrike" kern="1200" cap="none" spc="0" normalizeH="0" baseline="0" noProof="0" dirty="0">
                <a:ln>
                  <a:noFill/>
                </a:ln>
                <a:solidFill>
                  <a:srgbClr val="FF0000"/>
                </a:solidFill>
                <a:effectLst/>
                <a:uLnTx/>
                <a:uFillTx/>
                <a:latin typeface="Calibri" panose="020F0502020204030204"/>
                <a:ea typeface="+mn-ea"/>
                <a:cs typeface="+mn-cs"/>
              </a:rPr>
              <a:t>Vulnerabilità</a:t>
            </a: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 del sistema di riconoscimento biometrico. </a:t>
            </a:r>
            <a:endPar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CasellaDiTesto 12">
            <a:extLst>
              <a:ext uri="{FF2B5EF4-FFF2-40B4-BE49-F238E27FC236}">
                <a16:creationId xmlns:a16="http://schemas.microsoft.com/office/drawing/2014/main" id="{32573C96-7DB6-4662-847E-A66C9AE6D670}"/>
              </a:ext>
            </a:extLst>
          </p:cNvPr>
          <p:cNvSpPr txBox="1"/>
          <p:nvPr/>
        </p:nvSpPr>
        <p:spPr>
          <a:xfrm>
            <a:off x="2868703" y="-31898"/>
            <a:ext cx="1572866"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FASE III</a:t>
            </a:r>
          </a:p>
        </p:txBody>
      </p:sp>
    </p:spTree>
    <p:extLst>
      <p:ext uri="{BB962C8B-B14F-4D97-AF65-F5344CB8AC3E}">
        <p14:creationId xmlns:p14="http://schemas.microsoft.com/office/powerpoint/2010/main" val="40645166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3048" y="0"/>
            <a:ext cx="12192000" cy="6858000"/>
          </a:xfrm>
          <a:prstGeom prst="rect">
            <a:avLst/>
          </a:prstGeom>
        </p:spPr>
      </p:pic>
      <p:sp>
        <p:nvSpPr>
          <p:cNvPr id="10" name="CasellaDiTesto 9">
            <a:extLst>
              <a:ext uri="{FF2B5EF4-FFF2-40B4-BE49-F238E27FC236}">
                <a16:creationId xmlns:a16="http://schemas.microsoft.com/office/drawing/2014/main" id="{623973F4-C87F-4E76-A998-8276C9A06100}"/>
              </a:ext>
            </a:extLst>
          </p:cNvPr>
          <p:cNvSpPr txBox="1"/>
          <p:nvPr/>
        </p:nvSpPr>
        <p:spPr>
          <a:xfrm>
            <a:off x="3517567" y="0"/>
            <a:ext cx="5150769"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PRESTAZIONI DEL SISTEMA</a:t>
            </a:r>
          </a:p>
        </p:txBody>
      </p:sp>
      <p:sp>
        <p:nvSpPr>
          <p:cNvPr id="20" name="CasellaDiTesto 19">
            <a:extLst>
              <a:ext uri="{FF2B5EF4-FFF2-40B4-BE49-F238E27FC236}">
                <a16:creationId xmlns:a16="http://schemas.microsoft.com/office/drawing/2014/main" id="{BA731832-DADE-43EF-8F7D-9D57DD38D8DE}"/>
              </a:ext>
            </a:extLst>
          </p:cNvPr>
          <p:cNvSpPr txBox="1"/>
          <p:nvPr/>
        </p:nvSpPr>
        <p:spPr>
          <a:xfrm>
            <a:off x="1155191" y="584775"/>
            <a:ext cx="987552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Per quanto riguarda le prestazioni del sistema proposto, bisogna soffermarsi su due punti fondamentali:</a:t>
            </a:r>
          </a:p>
        </p:txBody>
      </p:sp>
      <p:sp>
        <p:nvSpPr>
          <p:cNvPr id="24" name="CasellaDiTesto 23">
            <a:extLst>
              <a:ext uri="{FF2B5EF4-FFF2-40B4-BE49-F238E27FC236}">
                <a16:creationId xmlns:a16="http://schemas.microsoft.com/office/drawing/2014/main" id="{D6015479-4C4E-4760-9F00-49E936C082AA}"/>
              </a:ext>
            </a:extLst>
          </p:cNvPr>
          <p:cNvSpPr txBox="1"/>
          <p:nvPr/>
        </p:nvSpPr>
        <p:spPr>
          <a:xfrm>
            <a:off x="3044951" y="1077217"/>
            <a:ext cx="6096000"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Accuratezza</a:t>
            </a: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 del modello ECAPA-TDNN raggiunta dopo l’addestramento con il dataset VoxCeleb.</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dirty="0" err="1">
                <a:ln>
                  <a:noFill/>
                </a:ln>
                <a:solidFill>
                  <a:prstClr val="white"/>
                </a:solidFill>
                <a:effectLst/>
                <a:uLnTx/>
                <a:uFillTx/>
                <a:latin typeface="Calibri" panose="020F0502020204030204"/>
                <a:ea typeface="+mn-ea"/>
                <a:cs typeface="+mn-cs"/>
              </a:rPr>
              <a:t>Equal</a:t>
            </a: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t-IT" sz="1800" b="1" i="0" u="none" strike="noStrike" kern="1200" cap="none" spc="0" normalizeH="0" baseline="0" noProof="0" dirty="0" err="1">
                <a:ln>
                  <a:noFill/>
                </a:ln>
                <a:solidFill>
                  <a:prstClr val="white"/>
                </a:solidFill>
                <a:effectLst/>
                <a:uLnTx/>
                <a:uFillTx/>
                <a:latin typeface="Calibri" panose="020F0502020204030204"/>
                <a:ea typeface="+mn-ea"/>
                <a:cs typeface="+mn-cs"/>
              </a:rPr>
              <a:t>Error</a:t>
            </a: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 Rate </a:t>
            </a: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archiviato dal sistema.</a:t>
            </a:r>
          </a:p>
        </p:txBody>
      </p:sp>
    </p:spTree>
    <p:extLst>
      <p:ext uri="{BB962C8B-B14F-4D97-AF65-F5344CB8AC3E}">
        <p14:creationId xmlns:p14="http://schemas.microsoft.com/office/powerpoint/2010/main" val="42755562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3048" y="0"/>
            <a:ext cx="12192000" cy="6858000"/>
          </a:xfrm>
          <a:prstGeom prst="rect">
            <a:avLst/>
          </a:prstGeom>
        </p:spPr>
      </p:pic>
      <p:sp>
        <p:nvSpPr>
          <p:cNvPr id="10" name="CasellaDiTesto 9">
            <a:extLst>
              <a:ext uri="{FF2B5EF4-FFF2-40B4-BE49-F238E27FC236}">
                <a16:creationId xmlns:a16="http://schemas.microsoft.com/office/drawing/2014/main" id="{623973F4-C87F-4E76-A998-8276C9A06100}"/>
              </a:ext>
            </a:extLst>
          </p:cNvPr>
          <p:cNvSpPr txBox="1"/>
          <p:nvPr/>
        </p:nvSpPr>
        <p:spPr>
          <a:xfrm>
            <a:off x="3517567" y="0"/>
            <a:ext cx="5150769"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PRESTAZIONI DEL SISTEMA</a:t>
            </a:r>
          </a:p>
        </p:txBody>
      </p:sp>
      <p:sp>
        <p:nvSpPr>
          <p:cNvPr id="20" name="CasellaDiTesto 19">
            <a:extLst>
              <a:ext uri="{FF2B5EF4-FFF2-40B4-BE49-F238E27FC236}">
                <a16:creationId xmlns:a16="http://schemas.microsoft.com/office/drawing/2014/main" id="{BA731832-DADE-43EF-8F7D-9D57DD38D8DE}"/>
              </a:ext>
            </a:extLst>
          </p:cNvPr>
          <p:cNvSpPr txBox="1"/>
          <p:nvPr/>
        </p:nvSpPr>
        <p:spPr>
          <a:xfrm>
            <a:off x="1155191" y="584775"/>
            <a:ext cx="9875520" cy="369332"/>
          </a:xfrm>
          <a:prstGeom prst="rect">
            <a:avLst/>
          </a:prstGeom>
          <a:noFill/>
        </p:spPr>
        <p:txBody>
          <a:bodyPr wrap="square">
            <a:spAutoFit/>
          </a:bodyPr>
          <a:lstStyle/>
          <a:p>
            <a:r>
              <a:rPr lang="it-IT" dirty="0">
                <a:solidFill>
                  <a:schemeClr val="bg1"/>
                </a:solidFill>
              </a:rPr>
              <a:t>Per quanto riguarda le prestazioni del sistema proposto, bisogna soffermarsi su due punti fondamentali:</a:t>
            </a:r>
          </a:p>
        </p:txBody>
      </p:sp>
      <p:sp>
        <p:nvSpPr>
          <p:cNvPr id="24" name="CasellaDiTesto 23">
            <a:extLst>
              <a:ext uri="{FF2B5EF4-FFF2-40B4-BE49-F238E27FC236}">
                <a16:creationId xmlns:a16="http://schemas.microsoft.com/office/drawing/2014/main" id="{D6015479-4C4E-4760-9F00-49E936C082AA}"/>
              </a:ext>
            </a:extLst>
          </p:cNvPr>
          <p:cNvSpPr txBox="1"/>
          <p:nvPr/>
        </p:nvSpPr>
        <p:spPr>
          <a:xfrm>
            <a:off x="3044951" y="1077217"/>
            <a:ext cx="6096000" cy="923330"/>
          </a:xfrm>
          <a:prstGeom prst="rect">
            <a:avLst/>
          </a:prstGeom>
          <a:noFill/>
        </p:spPr>
        <p:txBody>
          <a:bodyPr wrap="square">
            <a:spAutoFit/>
          </a:bodyPr>
          <a:lstStyle/>
          <a:p>
            <a:pPr marL="285750" indent="-285750">
              <a:buFont typeface="Arial" panose="020B0604020202020204" pitchFamily="34" charset="0"/>
              <a:buChar char="•"/>
            </a:pPr>
            <a:r>
              <a:rPr lang="it-IT" b="1" dirty="0">
                <a:solidFill>
                  <a:schemeClr val="bg1"/>
                </a:solidFill>
              </a:rPr>
              <a:t>Accuratezza</a:t>
            </a:r>
            <a:r>
              <a:rPr lang="it-IT" dirty="0">
                <a:solidFill>
                  <a:schemeClr val="bg1"/>
                </a:solidFill>
              </a:rPr>
              <a:t> del modello ECAPA-TDNN raggiunta dopo l’addestramento con il dataset VoxCeleb.</a:t>
            </a:r>
          </a:p>
          <a:p>
            <a:pPr marL="285750" indent="-285750">
              <a:buFont typeface="Arial" panose="020B0604020202020204" pitchFamily="34" charset="0"/>
              <a:buChar char="•"/>
            </a:pPr>
            <a:r>
              <a:rPr lang="it-IT" b="1" dirty="0" err="1">
                <a:solidFill>
                  <a:schemeClr val="tx1">
                    <a:lumMod val="75000"/>
                    <a:lumOff val="25000"/>
                  </a:schemeClr>
                </a:solidFill>
              </a:rPr>
              <a:t>Equal</a:t>
            </a:r>
            <a:r>
              <a:rPr lang="it-IT" b="1" dirty="0">
                <a:solidFill>
                  <a:schemeClr val="tx1">
                    <a:lumMod val="75000"/>
                    <a:lumOff val="25000"/>
                  </a:schemeClr>
                </a:solidFill>
              </a:rPr>
              <a:t> </a:t>
            </a:r>
            <a:r>
              <a:rPr lang="it-IT" b="1" dirty="0" err="1">
                <a:solidFill>
                  <a:schemeClr val="tx1">
                    <a:lumMod val="75000"/>
                    <a:lumOff val="25000"/>
                  </a:schemeClr>
                </a:solidFill>
              </a:rPr>
              <a:t>Error</a:t>
            </a:r>
            <a:r>
              <a:rPr lang="it-IT" b="1" dirty="0">
                <a:solidFill>
                  <a:schemeClr val="tx1">
                    <a:lumMod val="75000"/>
                    <a:lumOff val="25000"/>
                  </a:schemeClr>
                </a:solidFill>
              </a:rPr>
              <a:t> Rate </a:t>
            </a:r>
            <a:r>
              <a:rPr lang="it-IT" dirty="0">
                <a:solidFill>
                  <a:schemeClr val="tx1">
                    <a:lumMod val="75000"/>
                    <a:lumOff val="25000"/>
                  </a:schemeClr>
                </a:solidFill>
              </a:rPr>
              <a:t>archiviato dal sistema.</a:t>
            </a:r>
          </a:p>
        </p:txBody>
      </p:sp>
      <p:sp>
        <p:nvSpPr>
          <p:cNvPr id="25" name="Rettangolo con angoli arrotondati 24">
            <a:extLst>
              <a:ext uri="{FF2B5EF4-FFF2-40B4-BE49-F238E27FC236}">
                <a16:creationId xmlns:a16="http://schemas.microsoft.com/office/drawing/2014/main" id="{35C09EEF-935D-4504-85E5-5AE5B499F92F}"/>
              </a:ext>
            </a:extLst>
          </p:cNvPr>
          <p:cNvSpPr/>
          <p:nvPr/>
        </p:nvSpPr>
        <p:spPr>
          <a:xfrm>
            <a:off x="3517567" y="2505421"/>
            <a:ext cx="1412240" cy="436960"/>
          </a:xfrm>
          <a:prstGeom prst="roundRect">
            <a:avLst/>
          </a:prstGeom>
          <a:solidFill>
            <a:srgbClr val="09A7BA">
              <a:alpha val="0"/>
            </a:srgbClr>
          </a:solidFill>
          <a:ln w="28575">
            <a:solidFill>
              <a:srgbClr val="09A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ACCURACY </a:t>
            </a:r>
          </a:p>
        </p:txBody>
      </p:sp>
      <p:sp>
        <p:nvSpPr>
          <p:cNvPr id="15" name="CasellaDiTesto 14">
            <a:extLst>
              <a:ext uri="{FF2B5EF4-FFF2-40B4-BE49-F238E27FC236}">
                <a16:creationId xmlns:a16="http://schemas.microsoft.com/office/drawing/2014/main" id="{F9F8A103-135B-4746-A675-64E75FD8CD77}"/>
              </a:ext>
            </a:extLst>
          </p:cNvPr>
          <p:cNvSpPr txBox="1"/>
          <p:nvPr/>
        </p:nvSpPr>
        <p:spPr>
          <a:xfrm>
            <a:off x="3779494" y="3875275"/>
            <a:ext cx="888385" cy="369332"/>
          </a:xfrm>
          <a:prstGeom prst="rect">
            <a:avLst/>
          </a:prstGeom>
          <a:noFill/>
        </p:spPr>
        <p:txBody>
          <a:bodyPr wrap="none" rtlCol="0">
            <a:spAutoFit/>
          </a:bodyPr>
          <a:lstStyle/>
          <a:p>
            <a:r>
              <a:rPr lang="it-IT" dirty="0">
                <a:solidFill>
                  <a:schemeClr val="bg1"/>
                </a:solidFill>
              </a:rPr>
              <a:t>98-99%</a:t>
            </a:r>
          </a:p>
        </p:txBody>
      </p:sp>
      <p:sp>
        <p:nvSpPr>
          <p:cNvPr id="17" name="Freccia in giù 16">
            <a:extLst>
              <a:ext uri="{FF2B5EF4-FFF2-40B4-BE49-F238E27FC236}">
                <a16:creationId xmlns:a16="http://schemas.microsoft.com/office/drawing/2014/main" id="{48A4E5AC-EA08-4BBC-A371-FEFAD34027AE}"/>
              </a:ext>
            </a:extLst>
          </p:cNvPr>
          <p:cNvSpPr/>
          <p:nvPr/>
        </p:nvSpPr>
        <p:spPr>
          <a:xfrm>
            <a:off x="4010327" y="3086575"/>
            <a:ext cx="426720" cy="721360"/>
          </a:xfrm>
          <a:prstGeom prst="downArrow">
            <a:avLst/>
          </a:prstGeom>
          <a:solidFill>
            <a:srgbClr val="09A7B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016512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3048" y="0"/>
            <a:ext cx="12192000" cy="6858000"/>
          </a:xfrm>
          <a:prstGeom prst="rect">
            <a:avLst/>
          </a:prstGeom>
        </p:spPr>
      </p:pic>
      <p:sp>
        <p:nvSpPr>
          <p:cNvPr id="10" name="CasellaDiTesto 9">
            <a:extLst>
              <a:ext uri="{FF2B5EF4-FFF2-40B4-BE49-F238E27FC236}">
                <a16:creationId xmlns:a16="http://schemas.microsoft.com/office/drawing/2014/main" id="{623973F4-C87F-4E76-A998-8276C9A06100}"/>
              </a:ext>
            </a:extLst>
          </p:cNvPr>
          <p:cNvSpPr txBox="1"/>
          <p:nvPr/>
        </p:nvSpPr>
        <p:spPr>
          <a:xfrm>
            <a:off x="3517567" y="0"/>
            <a:ext cx="5150769"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PRESTAZIONI DEL SISTEMA</a:t>
            </a:r>
          </a:p>
        </p:txBody>
      </p:sp>
      <p:sp>
        <p:nvSpPr>
          <p:cNvPr id="20" name="CasellaDiTesto 19">
            <a:extLst>
              <a:ext uri="{FF2B5EF4-FFF2-40B4-BE49-F238E27FC236}">
                <a16:creationId xmlns:a16="http://schemas.microsoft.com/office/drawing/2014/main" id="{BA731832-DADE-43EF-8F7D-9D57DD38D8DE}"/>
              </a:ext>
            </a:extLst>
          </p:cNvPr>
          <p:cNvSpPr txBox="1"/>
          <p:nvPr/>
        </p:nvSpPr>
        <p:spPr>
          <a:xfrm>
            <a:off x="1155191" y="584775"/>
            <a:ext cx="987552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Per quanto riguarda le prestazioni del sistema proposto, bisogna soffermarsi su due punti fondamentali:</a:t>
            </a:r>
          </a:p>
        </p:txBody>
      </p:sp>
      <p:sp>
        <p:nvSpPr>
          <p:cNvPr id="24" name="CasellaDiTesto 23">
            <a:extLst>
              <a:ext uri="{FF2B5EF4-FFF2-40B4-BE49-F238E27FC236}">
                <a16:creationId xmlns:a16="http://schemas.microsoft.com/office/drawing/2014/main" id="{D6015479-4C4E-4760-9F00-49E936C082AA}"/>
              </a:ext>
            </a:extLst>
          </p:cNvPr>
          <p:cNvSpPr txBox="1"/>
          <p:nvPr/>
        </p:nvSpPr>
        <p:spPr>
          <a:xfrm>
            <a:off x="3044951" y="1077217"/>
            <a:ext cx="6096000"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Accuratezza</a:t>
            </a:r>
            <a:r>
              <a:rPr kumimoji="0" lang="it-IT"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 del modello ECAPA-TDNN raggiunta dopo l’addestramento con il dataset VoxCeleb.</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dirty="0" err="1">
                <a:ln>
                  <a:noFill/>
                </a:ln>
                <a:solidFill>
                  <a:schemeClr val="bg1"/>
                </a:solidFill>
                <a:effectLst/>
                <a:uLnTx/>
                <a:uFillTx/>
                <a:latin typeface="Calibri" panose="020F0502020204030204"/>
                <a:ea typeface="+mn-ea"/>
                <a:cs typeface="+mn-cs"/>
              </a:rPr>
              <a:t>Equal</a:t>
            </a:r>
            <a:r>
              <a:rPr kumimoji="0" lang="it-IT" sz="1800" b="1" i="0" u="none" strike="noStrike" kern="1200" cap="none" spc="0" normalizeH="0" baseline="0" noProof="0" dirty="0">
                <a:ln>
                  <a:noFill/>
                </a:ln>
                <a:solidFill>
                  <a:schemeClr val="bg1"/>
                </a:solidFill>
                <a:effectLst/>
                <a:uLnTx/>
                <a:uFillTx/>
                <a:latin typeface="Calibri" panose="020F0502020204030204"/>
                <a:ea typeface="+mn-ea"/>
                <a:cs typeface="+mn-cs"/>
              </a:rPr>
              <a:t> </a:t>
            </a:r>
            <a:r>
              <a:rPr kumimoji="0" lang="it-IT" sz="1800" b="1" i="0" u="none" strike="noStrike" kern="1200" cap="none" spc="0" normalizeH="0" baseline="0" noProof="0" dirty="0" err="1">
                <a:ln>
                  <a:noFill/>
                </a:ln>
                <a:solidFill>
                  <a:schemeClr val="bg1"/>
                </a:solidFill>
                <a:effectLst/>
                <a:uLnTx/>
                <a:uFillTx/>
                <a:latin typeface="Calibri" panose="020F0502020204030204"/>
                <a:ea typeface="+mn-ea"/>
                <a:cs typeface="+mn-cs"/>
              </a:rPr>
              <a:t>Error</a:t>
            </a:r>
            <a:r>
              <a:rPr kumimoji="0" lang="it-IT" sz="1800" b="1" i="0" u="none" strike="noStrike" kern="1200" cap="none" spc="0" normalizeH="0" baseline="0" noProof="0" dirty="0">
                <a:ln>
                  <a:noFill/>
                </a:ln>
                <a:solidFill>
                  <a:schemeClr val="bg1"/>
                </a:solidFill>
                <a:effectLst/>
                <a:uLnTx/>
                <a:uFillTx/>
                <a:latin typeface="Calibri" panose="020F0502020204030204"/>
                <a:ea typeface="+mn-ea"/>
                <a:cs typeface="+mn-cs"/>
              </a:rPr>
              <a:t> Rate </a:t>
            </a:r>
            <a:r>
              <a:rPr kumimoji="0" lang="it-IT" sz="1800" b="0" i="0" u="none" strike="noStrike" kern="1200" cap="none" spc="0" normalizeH="0" baseline="0" noProof="0" dirty="0">
                <a:ln>
                  <a:noFill/>
                </a:ln>
                <a:solidFill>
                  <a:schemeClr val="bg1"/>
                </a:solidFill>
                <a:effectLst/>
                <a:uLnTx/>
                <a:uFillTx/>
                <a:latin typeface="Calibri" panose="020F0502020204030204"/>
                <a:ea typeface="+mn-ea"/>
                <a:cs typeface="+mn-cs"/>
              </a:rPr>
              <a:t>archiviato dal sistema.</a:t>
            </a:r>
          </a:p>
        </p:txBody>
      </p:sp>
      <p:sp>
        <p:nvSpPr>
          <p:cNvPr id="25" name="Rettangolo con angoli arrotondati 24">
            <a:extLst>
              <a:ext uri="{FF2B5EF4-FFF2-40B4-BE49-F238E27FC236}">
                <a16:creationId xmlns:a16="http://schemas.microsoft.com/office/drawing/2014/main" id="{35C09EEF-935D-4504-85E5-5AE5B499F92F}"/>
              </a:ext>
            </a:extLst>
          </p:cNvPr>
          <p:cNvSpPr/>
          <p:nvPr/>
        </p:nvSpPr>
        <p:spPr>
          <a:xfrm>
            <a:off x="3517567" y="2505421"/>
            <a:ext cx="1412240" cy="436960"/>
          </a:xfrm>
          <a:prstGeom prst="roundRect">
            <a:avLst/>
          </a:prstGeom>
          <a:solidFill>
            <a:srgbClr val="09A7BA">
              <a:alpha val="0"/>
            </a:srgbClr>
          </a:solidFill>
          <a:ln w="28575">
            <a:solidFill>
              <a:srgbClr val="09A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ACCURACY </a:t>
            </a:r>
          </a:p>
        </p:txBody>
      </p:sp>
      <p:sp>
        <p:nvSpPr>
          <p:cNvPr id="15" name="CasellaDiTesto 14">
            <a:extLst>
              <a:ext uri="{FF2B5EF4-FFF2-40B4-BE49-F238E27FC236}">
                <a16:creationId xmlns:a16="http://schemas.microsoft.com/office/drawing/2014/main" id="{F9F8A103-135B-4746-A675-64E75FD8CD77}"/>
              </a:ext>
            </a:extLst>
          </p:cNvPr>
          <p:cNvSpPr txBox="1"/>
          <p:nvPr/>
        </p:nvSpPr>
        <p:spPr>
          <a:xfrm>
            <a:off x="3779494" y="3875275"/>
            <a:ext cx="88838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98-99%</a:t>
            </a:r>
          </a:p>
        </p:txBody>
      </p:sp>
      <p:sp>
        <p:nvSpPr>
          <p:cNvPr id="17" name="Freccia in giù 16">
            <a:extLst>
              <a:ext uri="{FF2B5EF4-FFF2-40B4-BE49-F238E27FC236}">
                <a16:creationId xmlns:a16="http://schemas.microsoft.com/office/drawing/2014/main" id="{48A4E5AC-EA08-4BBC-A371-FEFAD34027AE}"/>
              </a:ext>
            </a:extLst>
          </p:cNvPr>
          <p:cNvSpPr/>
          <p:nvPr/>
        </p:nvSpPr>
        <p:spPr>
          <a:xfrm>
            <a:off x="4010327" y="3086575"/>
            <a:ext cx="426720" cy="721360"/>
          </a:xfrm>
          <a:prstGeom prst="downArrow">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chemeClr val="tx1">
                  <a:lumMod val="75000"/>
                  <a:lumOff val="25000"/>
                </a:schemeClr>
              </a:solidFill>
              <a:effectLst/>
              <a:uLnTx/>
              <a:uFillTx/>
              <a:latin typeface="Calibri" panose="020F0502020204030204"/>
              <a:ea typeface="+mn-ea"/>
              <a:cs typeface="+mn-cs"/>
            </a:endParaRPr>
          </a:p>
        </p:txBody>
      </p:sp>
      <p:sp>
        <p:nvSpPr>
          <p:cNvPr id="11" name="Rettangolo con angoli arrotondati 10">
            <a:extLst>
              <a:ext uri="{FF2B5EF4-FFF2-40B4-BE49-F238E27FC236}">
                <a16:creationId xmlns:a16="http://schemas.microsoft.com/office/drawing/2014/main" id="{FC1A34B6-87A8-4D25-AC52-96BC8BED30B1}"/>
              </a:ext>
            </a:extLst>
          </p:cNvPr>
          <p:cNvSpPr/>
          <p:nvPr/>
        </p:nvSpPr>
        <p:spPr>
          <a:xfrm>
            <a:off x="7265966" y="2505421"/>
            <a:ext cx="1412240" cy="436960"/>
          </a:xfrm>
          <a:prstGeom prst="roundRect">
            <a:avLst/>
          </a:prstGeom>
          <a:solidFill>
            <a:srgbClr val="09A7BA">
              <a:alpha val="0"/>
            </a:srgbClr>
          </a:solidFill>
          <a:ln w="28575">
            <a:solidFill>
              <a:srgbClr val="09A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prstClr val="white"/>
                </a:solidFill>
                <a:latin typeface="Calibri" panose="020F0502020204030204"/>
              </a:rPr>
              <a:t>EER</a:t>
            </a: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2" name="CasellaDiTesto 11">
            <a:extLst>
              <a:ext uri="{FF2B5EF4-FFF2-40B4-BE49-F238E27FC236}">
                <a16:creationId xmlns:a16="http://schemas.microsoft.com/office/drawing/2014/main" id="{27A98351-0175-4226-83CB-E3CF05DED738}"/>
              </a:ext>
            </a:extLst>
          </p:cNvPr>
          <p:cNvSpPr txBox="1"/>
          <p:nvPr/>
        </p:nvSpPr>
        <p:spPr>
          <a:xfrm>
            <a:off x="7592815" y="3875275"/>
            <a:ext cx="7585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0,69%</a:t>
            </a:r>
          </a:p>
        </p:txBody>
      </p:sp>
      <p:sp>
        <p:nvSpPr>
          <p:cNvPr id="13" name="Freccia in giù 12">
            <a:extLst>
              <a:ext uri="{FF2B5EF4-FFF2-40B4-BE49-F238E27FC236}">
                <a16:creationId xmlns:a16="http://schemas.microsoft.com/office/drawing/2014/main" id="{29C95448-BF16-4FEF-A6B0-4F19A01944A3}"/>
              </a:ext>
            </a:extLst>
          </p:cNvPr>
          <p:cNvSpPr/>
          <p:nvPr/>
        </p:nvSpPr>
        <p:spPr>
          <a:xfrm>
            <a:off x="7758726" y="3086575"/>
            <a:ext cx="426720" cy="721360"/>
          </a:xfrm>
          <a:prstGeom prst="downArrow">
            <a:avLst/>
          </a:prstGeom>
          <a:solidFill>
            <a:srgbClr val="09A7B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6686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CasellaDiTesto 4">
            <a:extLst>
              <a:ext uri="{FF2B5EF4-FFF2-40B4-BE49-F238E27FC236}">
                <a16:creationId xmlns:a16="http://schemas.microsoft.com/office/drawing/2014/main" id="{A969F7A8-3265-4832-8CB2-CC0FB1171AE7}"/>
              </a:ext>
            </a:extLst>
          </p:cNvPr>
          <p:cNvSpPr txBox="1"/>
          <p:nvPr/>
        </p:nvSpPr>
        <p:spPr>
          <a:xfrm>
            <a:off x="3749845" y="10009"/>
            <a:ext cx="4692310" cy="584775"/>
          </a:xfrm>
          <a:prstGeom prst="rect">
            <a:avLst/>
          </a:prstGeom>
          <a:noFill/>
        </p:spPr>
        <p:txBody>
          <a:bodyPr wrap="none" rtlCol="0">
            <a:spAutoFit/>
          </a:bodyPr>
          <a:lstStyle/>
          <a:p>
            <a:r>
              <a:rPr lang="it-IT" sz="3200" b="1" dirty="0">
                <a:solidFill>
                  <a:schemeClr val="bg1"/>
                </a:solidFill>
                <a:latin typeface="Century Gothic" panose="020B0502020202020204" pitchFamily="34" charset="0"/>
              </a:rPr>
              <a:t>SPEAKER VERIFICATION</a:t>
            </a:r>
          </a:p>
        </p:txBody>
      </p:sp>
      <p:sp>
        <p:nvSpPr>
          <p:cNvPr id="6" name="CasellaDiTesto 5">
            <a:extLst>
              <a:ext uri="{FF2B5EF4-FFF2-40B4-BE49-F238E27FC236}">
                <a16:creationId xmlns:a16="http://schemas.microsoft.com/office/drawing/2014/main" id="{668DB2F9-78AF-42D5-89A2-5DDA5918FB01}"/>
              </a:ext>
            </a:extLst>
          </p:cNvPr>
          <p:cNvSpPr txBox="1"/>
          <p:nvPr/>
        </p:nvSpPr>
        <p:spPr>
          <a:xfrm>
            <a:off x="787085" y="1745341"/>
            <a:ext cx="2704587" cy="584775"/>
          </a:xfrm>
          <a:prstGeom prst="rect">
            <a:avLst/>
          </a:prstGeom>
          <a:noFill/>
          <a:ln>
            <a:solidFill>
              <a:srgbClr val="09A7BA"/>
            </a:solidFill>
          </a:ln>
        </p:spPr>
        <p:txBody>
          <a:bodyPr wrap="none" rtlCol="0">
            <a:spAutoFit/>
          </a:bodyPr>
          <a:lstStyle/>
          <a:p>
            <a:r>
              <a:rPr lang="it-IT" sz="3200" b="1" dirty="0">
                <a:solidFill>
                  <a:schemeClr val="bg1"/>
                </a:solidFill>
                <a:latin typeface="Century Gothic" panose="020B0502020202020204" pitchFamily="34" charset="0"/>
              </a:rPr>
              <a:t>ENROLLMENT</a:t>
            </a:r>
          </a:p>
        </p:txBody>
      </p:sp>
      <p:sp>
        <p:nvSpPr>
          <p:cNvPr id="7" name="CasellaDiTesto 6">
            <a:extLst>
              <a:ext uri="{FF2B5EF4-FFF2-40B4-BE49-F238E27FC236}">
                <a16:creationId xmlns:a16="http://schemas.microsoft.com/office/drawing/2014/main" id="{9911CFE5-E6C9-47D6-BB0A-97019B2C2F40}"/>
              </a:ext>
            </a:extLst>
          </p:cNvPr>
          <p:cNvSpPr txBox="1"/>
          <p:nvPr/>
        </p:nvSpPr>
        <p:spPr>
          <a:xfrm>
            <a:off x="683691" y="2941982"/>
            <a:ext cx="2911374" cy="584775"/>
          </a:xfrm>
          <a:prstGeom prst="rect">
            <a:avLst/>
          </a:prstGeom>
          <a:noFill/>
          <a:ln>
            <a:solidFill>
              <a:srgbClr val="09A7BA"/>
            </a:solidFill>
          </a:ln>
        </p:spPr>
        <p:txBody>
          <a:bodyPr wrap="none" rtlCol="0">
            <a:spAutoFit/>
          </a:bodyPr>
          <a:lstStyle/>
          <a:p>
            <a:r>
              <a:rPr lang="it-IT" sz="3200" b="1" dirty="0">
                <a:solidFill>
                  <a:schemeClr val="bg1"/>
                </a:solidFill>
                <a:latin typeface="Century Gothic" panose="020B0502020202020204" pitchFamily="34" charset="0"/>
              </a:rPr>
              <a:t>VERIFICATION</a:t>
            </a:r>
          </a:p>
        </p:txBody>
      </p:sp>
      <p:pic>
        <p:nvPicPr>
          <p:cNvPr id="8" name="Рисунок 4" descr="User">
            <a:extLst>
              <a:ext uri="{FF2B5EF4-FFF2-40B4-BE49-F238E27FC236}">
                <a16:creationId xmlns:a16="http://schemas.microsoft.com/office/drawing/2014/main" id="{2053D541-B917-43DD-975B-4E1B5F410A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85629" y="1570904"/>
            <a:ext cx="662157" cy="662157"/>
          </a:xfrm>
          <a:prstGeom prst="rect">
            <a:avLst/>
          </a:prstGeom>
        </p:spPr>
      </p:pic>
      <p:pic>
        <p:nvPicPr>
          <p:cNvPr id="9" name="Рисунок 4" descr="User">
            <a:extLst>
              <a:ext uri="{FF2B5EF4-FFF2-40B4-BE49-F238E27FC236}">
                <a16:creationId xmlns:a16="http://schemas.microsoft.com/office/drawing/2014/main" id="{7ED7801B-931D-41E9-BB96-45B62331AA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95359" y="2786459"/>
            <a:ext cx="662157" cy="662157"/>
          </a:xfrm>
          <a:prstGeom prst="rect">
            <a:avLst/>
          </a:prstGeom>
        </p:spPr>
      </p:pic>
      <p:sp>
        <p:nvSpPr>
          <p:cNvPr id="10" name="CasellaDiTesto 9">
            <a:extLst>
              <a:ext uri="{FF2B5EF4-FFF2-40B4-BE49-F238E27FC236}">
                <a16:creationId xmlns:a16="http://schemas.microsoft.com/office/drawing/2014/main" id="{3A3B183D-BFF6-4300-B585-892B65729010}"/>
              </a:ext>
            </a:extLst>
          </p:cNvPr>
          <p:cNvSpPr txBox="1"/>
          <p:nvPr/>
        </p:nvSpPr>
        <p:spPr>
          <a:xfrm>
            <a:off x="4095359" y="2086982"/>
            <a:ext cx="631904" cy="338554"/>
          </a:xfrm>
          <a:prstGeom prst="rect">
            <a:avLst/>
          </a:prstGeom>
          <a:noFill/>
        </p:spPr>
        <p:txBody>
          <a:bodyPr wrap="none" rtlCol="0">
            <a:spAutoFit/>
          </a:bodyPr>
          <a:lstStyle/>
          <a:p>
            <a:r>
              <a:rPr lang="it-IT" sz="1600" b="1" dirty="0">
                <a:solidFill>
                  <a:schemeClr val="bg1"/>
                </a:solidFill>
              </a:rPr>
              <a:t>USER</a:t>
            </a:r>
            <a:endParaRPr lang="it-IT" b="1" dirty="0">
              <a:solidFill>
                <a:schemeClr val="bg1"/>
              </a:solidFill>
            </a:endParaRPr>
          </a:p>
        </p:txBody>
      </p:sp>
      <p:sp>
        <p:nvSpPr>
          <p:cNvPr id="11" name="CasellaDiTesto 10">
            <a:extLst>
              <a:ext uri="{FF2B5EF4-FFF2-40B4-BE49-F238E27FC236}">
                <a16:creationId xmlns:a16="http://schemas.microsoft.com/office/drawing/2014/main" id="{976353C9-4362-4FCF-9CD7-D514FBE9B94E}"/>
              </a:ext>
            </a:extLst>
          </p:cNvPr>
          <p:cNvSpPr txBox="1"/>
          <p:nvPr/>
        </p:nvSpPr>
        <p:spPr>
          <a:xfrm>
            <a:off x="4290522" y="3302536"/>
            <a:ext cx="306495" cy="338554"/>
          </a:xfrm>
          <a:prstGeom prst="rect">
            <a:avLst/>
          </a:prstGeom>
          <a:noFill/>
        </p:spPr>
        <p:txBody>
          <a:bodyPr wrap="none" rtlCol="0">
            <a:spAutoFit/>
          </a:bodyPr>
          <a:lstStyle/>
          <a:p>
            <a:pPr algn="ctr"/>
            <a:r>
              <a:rPr lang="it-IT" sz="1600" b="1" dirty="0">
                <a:solidFill>
                  <a:schemeClr val="bg1"/>
                </a:solidFill>
              </a:rPr>
              <a:t>V</a:t>
            </a:r>
            <a:endParaRPr lang="it-IT" b="1" dirty="0">
              <a:solidFill>
                <a:schemeClr val="bg1"/>
              </a:solidFill>
            </a:endParaRPr>
          </a:p>
        </p:txBody>
      </p:sp>
      <p:sp>
        <p:nvSpPr>
          <p:cNvPr id="12" name="CasellaDiTesto 11">
            <a:extLst>
              <a:ext uri="{FF2B5EF4-FFF2-40B4-BE49-F238E27FC236}">
                <a16:creationId xmlns:a16="http://schemas.microsoft.com/office/drawing/2014/main" id="{10B88A0E-4455-426B-A062-1EC3046E8632}"/>
              </a:ext>
            </a:extLst>
          </p:cNvPr>
          <p:cNvSpPr txBox="1"/>
          <p:nvPr/>
        </p:nvSpPr>
        <p:spPr>
          <a:xfrm>
            <a:off x="4848973" y="1535344"/>
            <a:ext cx="1857753" cy="646331"/>
          </a:xfrm>
          <a:prstGeom prst="rect">
            <a:avLst/>
          </a:prstGeom>
          <a:noFill/>
          <a:ln>
            <a:solidFill>
              <a:srgbClr val="09A7BA"/>
            </a:solidFill>
          </a:ln>
        </p:spPr>
        <p:txBody>
          <a:bodyPr wrap="none" rtlCol="0">
            <a:spAutoFit/>
          </a:bodyPr>
          <a:lstStyle/>
          <a:p>
            <a:pPr algn="ctr"/>
            <a:r>
              <a:rPr lang="it-IT" dirty="0">
                <a:solidFill>
                  <a:schemeClr val="bg1"/>
                </a:solidFill>
              </a:rPr>
              <a:t>ESTRAZIONE</a:t>
            </a:r>
          </a:p>
          <a:p>
            <a:pPr algn="ctr"/>
            <a:r>
              <a:rPr lang="it-IT" dirty="0">
                <a:solidFill>
                  <a:schemeClr val="bg1"/>
                </a:solidFill>
              </a:rPr>
              <a:t>CARATTERISTICHE</a:t>
            </a:r>
          </a:p>
        </p:txBody>
      </p:sp>
      <p:sp>
        <p:nvSpPr>
          <p:cNvPr id="13" name="CasellaDiTesto 12">
            <a:extLst>
              <a:ext uri="{FF2B5EF4-FFF2-40B4-BE49-F238E27FC236}">
                <a16:creationId xmlns:a16="http://schemas.microsoft.com/office/drawing/2014/main" id="{F7C7D598-17D2-4C88-98FA-144D5295631D}"/>
              </a:ext>
            </a:extLst>
          </p:cNvPr>
          <p:cNvSpPr txBox="1"/>
          <p:nvPr/>
        </p:nvSpPr>
        <p:spPr>
          <a:xfrm>
            <a:off x="7170892" y="1535344"/>
            <a:ext cx="1131785" cy="646331"/>
          </a:xfrm>
          <a:prstGeom prst="rect">
            <a:avLst/>
          </a:prstGeom>
          <a:noFill/>
          <a:ln>
            <a:solidFill>
              <a:srgbClr val="09A7BA"/>
            </a:solidFill>
          </a:ln>
        </p:spPr>
        <p:txBody>
          <a:bodyPr wrap="none" rtlCol="0">
            <a:spAutoFit/>
          </a:bodyPr>
          <a:lstStyle/>
          <a:p>
            <a:pPr algn="ctr"/>
            <a:r>
              <a:rPr lang="it-IT" dirty="0">
                <a:solidFill>
                  <a:schemeClr val="bg1"/>
                </a:solidFill>
              </a:rPr>
              <a:t>TRAINING</a:t>
            </a:r>
          </a:p>
          <a:p>
            <a:pPr algn="ctr"/>
            <a:r>
              <a:rPr lang="it-IT" dirty="0">
                <a:solidFill>
                  <a:schemeClr val="bg1"/>
                </a:solidFill>
              </a:rPr>
              <a:t>MODELLO</a:t>
            </a:r>
          </a:p>
        </p:txBody>
      </p:sp>
      <p:sp>
        <p:nvSpPr>
          <p:cNvPr id="14" name="CasellaDiTesto 13">
            <a:extLst>
              <a:ext uri="{FF2B5EF4-FFF2-40B4-BE49-F238E27FC236}">
                <a16:creationId xmlns:a16="http://schemas.microsoft.com/office/drawing/2014/main" id="{F05E9C45-874A-4CEF-AC04-287CC540D8A1}"/>
              </a:ext>
            </a:extLst>
          </p:cNvPr>
          <p:cNvSpPr txBox="1"/>
          <p:nvPr/>
        </p:nvSpPr>
        <p:spPr>
          <a:xfrm>
            <a:off x="4858705" y="2825483"/>
            <a:ext cx="1857753" cy="646331"/>
          </a:xfrm>
          <a:prstGeom prst="rect">
            <a:avLst/>
          </a:prstGeom>
          <a:noFill/>
          <a:ln>
            <a:solidFill>
              <a:srgbClr val="09A7BA"/>
            </a:solidFill>
          </a:ln>
        </p:spPr>
        <p:txBody>
          <a:bodyPr wrap="none" rtlCol="0">
            <a:spAutoFit/>
          </a:bodyPr>
          <a:lstStyle/>
          <a:p>
            <a:pPr algn="ctr"/>
            <a:r>
              <a:rPr lang="it-IT" dirty="0">
                <a:solidFill>
                  <a:schemeClr val="bg1"/>
                </a:solidFill>
              </a:rPr>
              <a:t>ESTRAZIONE</a:t>
            </a:r>
          </a:p>
          <a:p>
            <a:pPr algn="ctr"/>
            <a:r>
              <a:rPr lang="it-IT" dirty="0">
                <a:solidFill>
                  <a:schemeClr val="bg1"/>
                </a:solidFill>
              </a:rPr>
              <a:t>CARATTERISTICHE</a:t>
            </a:r>
          </a:p>
        </p:txBody>
      </p:sp>
      <p:sp>
        <p:nvSpPr>
          <p:cNvPr id="15" name="CasellaDiTesto 14">
            <a:extLst>
              <a:ext uri="{FF2B5EF4-FFF2-40B4-BE49-F238E27FC236}">
                <a16:creationId xmlns:a16="http://schemas.microsoft.com/office/drawing/2014/main" id="{357D94CB-1311-4F9A-87EE-4461166093E6}"/>
              </a:ext>
            </a:extLst>
          </p:cNvPr>
          <p:cNvSpPr txBox="1"/>
          <p:nvPr/>
        </p:nvSpPr>
        <p:spPr>
          <a:xfrm>
            <a:off x="8015628" y="2856490"/>
            <a:ext cx="1395318" cy="646331"/>
          </a:xfrm>
          <a:prstGeom prst="rect">
            <a:avLst/>
          </a:prstGeom>
          <a:noFill/>
          <a:ln>
            <a:solidFill>
              <a:srgbClr val="09A7BA"/>
            </a:solidFill>
          </a:ln>
        </p:spPr>
        <p:txBody>
          <a:bodyPr wrap="none" rtlCol="0">
            <a:spAutoFit/>
          </a:bodyPr>
          <a:lstStyle/>
          <a:p>
            <a:pPr algn="ctr"/>
            <a:r>
              <a:rPr lang="it-IT" dirty="0">
                <a:solidFill>
                  <a:schemeClr val="bg1"/>
                </a:solidFill>
              </a:rPr>
              <a:t>CONFRONTO</a:t>
            </a:r>
          </a:p>
          <a:p>
            <a:pPr algn="ctr"/>
            <a:r>
              <a:rPr lang="it-IT" dirty="0">
                <a:solidFill>
                  <a:schemeClr val="bg1"/>
                </a:solidFill>
              </a:rPr>
              <a:t>IDENTITÀ</a:t>
            </a:r>
          </a:p>
        </p:txBody>
      </p:sp>
      <p:sp>
        <p:nvSpPr>
          <p:cNvPr id="16" name="CasellaDiTesto 15">
            <a:extLst>
              <a:ext uri="{FF2B5EF4-FFF2-40B4-BE49-F238E27FC236}">
                <a16:creationId xmlns:a16="http://schemas.microsoft.com/office/drawing/2014/main" id="{53799B5E-F221-40A3-B4D5-9285CE81D943}"/>
              </a:ext>
            </a:extLst>
          </p:cNvPr>
          <p:cNvSpPr txBox="1"/>
          <p:nvPr/>
        </p:nvSpPr>
        <p:spPr>
          <a:xfrm>
            <a:off x="10439814" y="2994989"/>
            <a:ext cx="1113318" cy="369332"/>
          </a:xfrm>
          <a:prstGeom prst="rect">
            <a:avLst/>
          </a:prstGeom>
          <a:noFill/>
          <a:ln>
            <a:solidFill>
              <a:srgbClr val="09A7BA"/>
            </a:solidFill>
          </a:ln>
        </p:spPr>
        <p:txBody>
          <a:bodyPr wrap="none" rtlCol="0">
            <a:spAutoFit/>
          </a:bodyPr>
          <a:lstStyle/>
          <a:p>
            <a:pPr algn="ctr"/>
            <a:r>
              <a:rPr lang="it-IT" dirty="0">
                <a:solidFill>
                  <a:schemeClr val="bg1"/>
                </a:solidFill>
              </a:rPr>
              <a:t>DECISORE</a:t>
            </a:r>
          </a:p>
        </p:txBody>
      </p:sp>
      <p:cxnSp>
        <p:nvCxnSpPr>
          <p:cNvPr id="17" name="Connettore 2 16">
            <a:extLst>
              <a:ext uri="{FF2B5EF4-FFF2-40B4-BE49-F238E27FC236}">
                <a16:creationId xmlns:a16="http://schemas.microsoft.com/office/drawing/2014/main" id="{6EED900F-C27D-498F-A4EF-70A420468766}"/>
              </a:ext>
            </a:extLst>
          </p:cNvPr>
          <p:cNvCxnSpPr>
            <a:cxnSpLocks/>
            <a:stCxn id="12" idx="3"/>
            <a:endCxn id="13" idx="1"/>
          </p:cNvCxnSpPr>
          <p:nvPr/>
        </p:nvCxnSpPr>
        <p:spPr>
          <a:xfrm>
            <a:off x="6706726" y="1858510"/>
            <a:ext cx="464166" cy="0"/>
          </a:xfrm>
          <a:prstGeom prst="straightConnector1">
            <a:avLst/>
          </a:prstGeom>
          <a:ln w="38100">
            <a:solidFill>
              <a:srgbClr val="09A7BA"/>
            </a:solidFill>
            <a:prstDash val="sysDash"/>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18" name="Connettore 2 17">
            <a:extLst>
              <a:ext uri="{FF2B5EF4-FFF2-40B4-BE49-F238E27FC236}">
                <a16:creationId xmlns:a16="http://schemas.microsoft.com/office/drawing/2014/main" id="{51D01A29-FA36-425E-8D1E-B8610E927FFC}"/>
              </a:ext>
            </a:extLst>
          </p:cNvPr>
          <p:cNvCxnSpPr>
            <a:cxnSpLocks/>
            <a:stCxn id="13" idx="3"/>
          </p:cNvCxnSpPr>
          <p:nvPr/>
        </p:nvCxnSpPr>
        <p:spPr>
          <a:xfrm flipV="1">
            <a:off x="8302677" y="1852311"/>
            <a:ext cx="694198" cy="6199"/>
          </a:xfrm>
          <a:prstGeom prst="straightConnector1">
            <a:avLst/>
          </a:prstGeom>
          <a:ln w="38100">
            <a:solidFill>
              <a:srgbClr val="09A7BA"/>
            </a:solidFill>
            <a:prstDash val="sysDash"/>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19" name="Connettore 2 18">
            <a:extLst>
              <a:ext uri="{FF2B5EF4-FFF2-40B4-BE49-F238E27FC236}">
                <a16:creationId xmlns:a16="http://schemas.microsoft.com/office/drawing/2014/main" id="{F8A5552E-24F0-43C4-9916-83EEBA37F255}"/>
              </a:ext>
            </a:extLst>
          </p:cNvPr>
          <p:cNvCxnSpPr>
            <a:cxnSpLocks/>
            <a:endCxn id="15" idx="1"/>
          </p:cNvCxnSpPr>
          <p:nvPr/>
        </p:nvCxnSpPr>
        <p:spPr>
          <a:xfrm>
            <a:off x="6753302" y="3179655"/>
            <a:ext cx="1262326" cy="1"/>
          </a:xfrm>
          <a:prstGeom prst="straightConnector1">
            <a:avLst/>
          </a:prstGeom>
          <a:ln w="38100">
            <a:solidFill>
              <a:srgbClr val="09A7BA"/>
            </a:solidFill>
            <a:prstDash val="sysDash"/>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20" name="Connettore 2 19">
            <a:extLst>
              <a:ext uri="{FF2B5EF4-FFF2-40B4-BE49-F238E27FC236}">
                <a16:creationId xmlns:a16="http://schemas.microsoft.com/office/drawing/2014/main" id="{1F8A272F-4F27-4951-BFA1-A7B80F29D002}"/>
              </a:ext>
            </a:extLst>
          </p:cNvPr>
          <p:cNvCxnSpPr>
            <a:cxnSpLocks/>
            <a:stCxn id="15" idx="3"/>
            <a:endCxn id="16" idx="1"/>
          </p:cNvCxnSpPr>
          <p:nvPr/>
        </p:nvCxnSpPr>
        <p:spPr>
          <a:xfrm flipV="1">
            <a:off x="9410946" y="3179655"/>
            <a:ext cx="1028868" cy="1"/>
          </a:xfrm>
          <a:prstGeom prst="straightConnector1">
            <a:avLst/>
          </a:prstGeom>
          <a:ln w="38100">
            <a:solidFill>
              <a:srgbClr val="09A7BA"/>
            </a:solidFill>
            <a:prstDash val="sysDash"/>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21" name="Connettore a gomito 20">
            <a:extLst>
              <a:ext uri="{FF2B5EF4-FFF2-40B4-BE49-F238E27FC236}">
                <a16:creationId xmlns:a16="http://schemas.microsoft.com/office/drawing/2014/main" id="{8DAEE2C5-C690-4434-893C-FA9DCA22F4BB}"/>
              </a:ext>
            </a:extLst>
          </p:cNvPr>
          <p:cNvCxnSpPr>
            <a:cxnSpLocks/>
            <a:stCxn id="8" idx="0"/>
          </p:cNvCxnSpPr>
          <p:nvPr/>
        </p:nvCxnSpPr>
        <p:spPr>
          <a:xfrm rot="5400000" flipH="1" flipV="1">
            <a:off x="6836228" y="-920822"/>
            <a:ext cx="72206" cy="4911246"/>
          </a:xfrm>
          <a:prstGeom prst="bentConnector3">
            <a:avLst>
              <a:gd name="adj1" fmla="val 41659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ttore a gomito 22">
            <a:extLst>
              <a:ext uri="{FF2B5EF4-FFF2-40B4-BE49-F238E27FC236}">
                <a16:creationId xmlns:a16="http://schemas.microsoft.com/office/drawing/2014/main" id="{7F26395B-FD64-475B-9A36-B72F1F85ADF2}"/>
              </a:ext>
            </a:extLst>
          </p:cNvPr>
          <p:cNvCxnSpPr>
            <a:cxnSpLocks/>
            <a:stCxn id="11" idx="2"/>
            <a:endCxn id="16" idx="2"/>
          </p:cNvCxnSpPr>
          <p:nvPr/>
        </p:nvCxnSpPr>
        <p:spPr>
          <a:xfrm rot="5400000" flipH="1" flipV="1">
            <a:off x="7581736" y="226354"/>
            <a:ext cx="276769" cy="6552703"/>
          </a:xfrm>
          <a:prstGeom prst="bentConnector3">
            <a:avLst>
              <a:gd name="adj1" fmla="val -82596"/>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CasellaDiTesto 23">
            <a:extLst>
              <a:ext uri="{FF2B5EF4-FFF2-40B4-BE49-F238E27FC236}">
                <a16:creationId xmlns:a16="http://schemas.microsoft.com/office/drawing/2014/main" id="{AAC94F61-D2FA-4C9A-9331-6EEC32124883}"/>
              </a:ext>
            </a:extLst>
          </p:cNvPr>
          <p:cNvSpPr txBox="1"/>
          <p:nvPr/>
        </p:nvSpPr>
        <p:spPr>
          <a:xfrm>
            <a:off x="6074298" y="3526757"/>
            <a:ext cx="1893275" cy="369332"/>
          </a:xfrm>
          <a:prstGeom prst="rect">
            <a:avLst/>
          </a:prstGeom>
          <a:noFill/>
        </p:spPr>
        <p:txBody>
          <a:bodyPr wrap="none" rtlCol="0">
            <a:spAutoFit/>
          </a:bodyPr>
          <a:lstStyle/>
          <a:p>
            <a:r>
              <a:rPr lang="it-IT" dirty="0">
                <a:solidFill>
                  <a:schemeClr val="bg1"/>
                </a:solidFill>
              </a:rPr>
              <a:t>Identità dichiarata</a:t>
            </a:r>
          </a:p>
        </p:txBody>
      </p:sp>
      <p:sp>
        <p:nvSpPr>
          <p:cNvPr id="25" name="CasellaDiTesto 24">
            <a:extLst>
              <a:ext uri="{FF2B5EF4-FFF2-40B4-BE49-F238E27FC236}">
                <a16:creationId xmlns:a16="http://schemas.microsoft.com/office/drawing/2014/main" id="{23C883D0-BBB4-4912-A3CD-700A9101330F}"/>
              </a:ext>
            </a:extLst>
          </p:cNvPr>
          <p:cNvSpPr txBox="1"/>
          <p:nvPr/>
        </p:nvSpPr>
        <p:spPr>
          <a:xfrm>
            <a:off x="6031880" y="923274"/>
            <a:ext cx="1983748" cy="369332"/>
          </a:xfrm>
          <a:prstGeom prst="rect">
            <a:avLst/>
          </a:prstGeom>
          <a:noFill/>
        </p:spPr>
        <p:txBody>
          <a:bodyPr wrap="none" rtlCol="0">
            <a:spAutoFit/>
          </a:bodyPr>
          <a:lstStyle/>
          <a:p>
            <a:r>
              <a:rPr lang="it-IT" dirty="0">
                <a:solidFill>
                  <a:schemeClr val="bg1"/>
                </a:solidFill>
              </a:rPr>
              <a:t>Identità dell’utente</a:t>
            </a:r>
          </a:p>
        </p:txBody>
      </p:sp>
      <p:sp>
        <p:nvSpPr>
          <p:cNvPr id="26" name="CasellaDiTesto 25">
            <a:extLst>
              <a:ext uri="{FF2B5EF4-FFF2-40B4-BE49-F238E27FC236}">
                <a16:creationId xmlns:a16="http://schemas.microsoft.com/office/drawing/2014/main" id="{9CE5AA3D-FDB9-49A5-B7DD-890F7368425B}"/>
              </a:ext>
            </a:extLst>
          </p:cNvPr>
          <p:cNvSpPr txBox="1"/>
          <p:nvPr/>
        </p:nvSpPr>
        <p:spPr>
          <a:xfrm>
            <a:off x="11104078" y="1960784"/>
            <a:ext cx="845103" cy="369332"/>
          </a:xfrm>
          <a:prstGeom prst="rect">
            <a:avLst/>
          </a:prstGeom>
          <a:noFill/>
        </p:spPr>
        <p:txBody>
          <a:bodyPr wrap="none" rtlCol="0">
            <a:spAutoFit/>
          </a:bodyPr>
          <a:lstStyle/>
          <a:p>
            <a:r>
              <a:rPr lang="it-IT" dirty="0">
                <a:solidFill>
                  <a:schemeClr val="bg1"/>
                </a:solidFill>
              </a:rPr>
              <a:t>SI / NO</a:t>
            </a:r>
          </a:p>
        </p:txBody>
      </p:sp>
      <p:cxnSp>
        <p:nvCxnSpPr>
          <p:cNvPr id="27" name="Connettore 2 26">
            <a:extLst>
              <a:ext uri="{FF2B5EF4-FFF2-40B4-BE49-F238E27FC236}">
                <a16:creationId xmlns:a16="http://schemas.microsoft.com/office/drawing/2014/main" id="{988D8BAE-7F02-42ED-80CF-B5B48DA43FA6}"/>
              </a:ext>
            </a:extLst>
          </p:cNvPr>
          <p:cNvCxnSpPr>
            <a:cxnSpLocks/>
            <a:endCxn id="26" idx="2"/>
          </p:cNvCxnSpPr>
          <p:nvPr/>
        </p:nvCxnSpPr>
        <p:spPr>
          <a:xfrm flipV="1">
            <a:off x="11009724" y="2330116"/>
            <a:ext cx="516906" cy="611866"/>
          </a:xfrm>
          <a:prstGeom prst="straightConnector1">
            <a:avLst/>
          </a:prstGeom>
          <a:ln w="38100">
            <a:solidFill>
              <a:srgbClr val="09A7BA"/>
            </a:solidFill>
            <a:prstDash val="sysDash"/>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28" name="Connettore 2 27">
            <a:extLst>
              <a:ext uri="{FF2B5EF4-FFF2-40B4-BE49-F238E27FC236}">
                <a16:creationId xmlns:a16="http://schemas.microsoft.com/office/drawing/2014/main" id="{7B9C34A9-911E-4916-9107-D080EE50917F}"/>
              </a:ext>
            </a:extLst>
          </p:cNvPr>
          <p:cNvCxnSpPr>
            <a:cxnSpLocks/>
            <a:endCxn id="15" idx="0"/>
          </p:cNvCxnSpPr>
          <p:nvPr/>
        </p:nvCxnSpPr>
        <p:spPr>
          <a:xfrm flipH="1">
            <a:off x="8713287" y="2205924"/>
            <a:ext cx="614667" cy="650566"/>
          </a:xfrm>
          <a:prstGeom prst="straightConnector1">
            <a:avLst/>
          </a:prstGeom>
          <a:ln w="38100">
            <a:solidFill>
              <a:srgbClr val="09A7BA"/>
            </a:solidFill>
            <a:prstDash val="sysDash"/>
            <a:headEnd type="none" w="med" len="med"/>
            <a:tailEnd type="arrow" w="med" len="med"/>
          </a:ln>
        </p:spPr>
        <p:style>
          <a:lnRef idx="3">
            <a:schemeClr val="accent5"/>
          </a:lnRef>
          <a:fillRef idx="0">
            <a:schemeClr val="accent5"/>
          </a:fillRef>
          <a:effectRef idx="2">
            <a:schemeClr val="accent5"/>
          </a:effectRef>
          <a:fontRef idx="minor">
            <a:schemeClr val="tx1"/>
          </a:fontRef>
        </p:style>
      </p:cxnSp>
      <p:pic>
        <p:nvPicPr>
          <p:cNvPr id="29" name="Immagine 28" descr="Immagine che contiene notte, scuro, silhouette&#10;&#10;Descrizione generata automaticamente">
            <a:extLst>
              <a:ext uri="{FF2B5EF4-FFF2-40B4-BE49-F238E27FC236}">
                <a16:creationId xmlns:a16="http://schemas.microsoft.com/office/drawing/2014/main" id="{C5808395-44FE-434D-B492-C9FCD11018BC}"/>
              </a:ext>
            </a:extLst>
          </p:cNvPr>
          <p:cNvPicPr>
            <a:picLocks noChangeAspect="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9036875" y="1107940"/>
            <a:ext cx="1446688" cy="1446688"/>
          </a:xfrm>
          <a:prstGeom prst="rect">
            <a:avLst/>
          </a:prstGeom>
        </p:spPr>
      </p:pic>
      <p:sp>
        <p:nvSpPr>
          <p:cNvPr id="30" name="CasellaDiTesto 29">
            <a:extLst>
              <a:ext uri="{FF2B5EF4-FFF2-40B4-BE49-F238E27FC236}">
                <a16:creationId xmlns:a16="http://schemas.microsoft.com/office/drawing/2014/main" id="{A290DDC8-A642-4E3E-B0BB-1697A1C1ECAA}"/>
              </a:ext>
            </a:extLst>
          </p:cNvPr>
          <p:cNvSpPr txBox="1"/>
          <p:nvPr/>
        </p:nvSpPr>
        <p:spPr>
          <a:xfrm>
            <a:off x="9227546" y="1937942"/>
            <a:ext cx="1071960" cy="307777"/>
          </a:xfrm>
          <a:prstGeom prst="rect">
            <a:avLst/>
          </a:prstGeom>
          <a:noFill/>
        </p:spPr>
        <p:txBody>
          <a:bodyPr wrap="none" rtlCol="0">
            <a:spAutoFit/>
          </a:bodyPr>
          <a:lstStyle/>
          <a:p>
            <a:r>
              <a:rPr lang="it-IT" sz="1400" dirty="0">
                <a:solidFill>
                  <a:schemeClr val="bg1"/>
                </a:solidFill>
              </a:rPr>
              <a:t>VOICEPRINT</a:t>
            </a:r>
          </a:p>
        </p:txBody>
      </p:sp>
      <p:pic>
        <p:nvPicPr>
          <p:cNvPr id="31" name="Immagine 30" descr="Immagine che contiene abbigliamento, maschera&#10;&#10;Descrizione generata automaticamente">
            <a:extLst>
              <a:ext uri="{FF2B5EF4-FFF2-40B4-BE49-F238E27FC236}">
                <a16:creationId xmlns:a16="http://schemas.microsoft.com/office/drawing/2014/main" id="{88C8801B-F004-43BC-8DE9-8631C5CCC945}"/>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4260520" y="2786459"/>
            <a:ext cx="321105" cy="366387"/>
          </a:xfrm>
          <a:prstGeom prst="rect">
            <a:avLst/>
          </a:prstGeom>
        </p:spPr>
      </p:pic>
    </p:spTree>
    <p:extLst>
      <p:ext uri="{BB962C8B-B14F-4D97-AF65-F5344CB8AC3E}">
        <p14:creationId xmlns:p14="http://schemas.microsoft.com/office/powerpoint/2010/main" val="12375605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3048" y="0"/>
            <a:ext cx="12192000" cy="6858000"/>
          </a:xfrm>
          <a:prstGeom prst="rect">
            <a:avLst/>
          </a:prstGeom>
        </p:spPr>
      </p:pic>
      <p:sp>
        <p:nvSpPr>
          <p:cNvPr id="10" name="CasellaDiTesto 9">
            <a:extLst>
              <a:ext uri="{FF2B5EF4-FFF2-40B4-BE49-F238E27FC236}">
                <a16:creationId xmlns:a16="http://schemas.microsoft.com/office/drawing/2014/main" id="{623973F4-C87F-4E76-A998-8276C9A06100}"/>
              </a:ext>
            </a:extLst>
          </p:cNvPr>
          <p:cNvSpPr txBox="1"/>
          <p:nvPr/>
        </p:nvSpPr>
        <p:spPr>
          <a:xfrm>
            <a:off x="3517567" y="0"/>
            <a:ext cx="5150769"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PRESTAZIONI DEL SISTEMA</a:t>
            </a:r>
          </a:p>
        </p:txBody>
      </p:sp>
      <p:sp>
        <p:nvSpPr>
          <p:cNvPr id="20" name="CasellaDiTesto 19">
            <a:extLst>
              <a:ext uri="{FF2B5EF4-FFF2-40B4-BE49-F238E27FC236}">
                <a16:creationId xmlns:a16="http://schemas.microsoft.com/office/drawing/2014/main" id="{BA731832-DADE-43EF-8F7D-9D57DD38D8DE}"/>
              </a:ext>
            </a:extLst>
          </p:cNvPr>
          <p:cNvSpPr txBox="1"/>
          <p:nvPr/>
        </p:nvSpPr>
        <p:spPr>
          <a:xfrm>
            <a:off x="1155191" y="584775"/>
            <a:ext cx="987552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Per quanto riguarda le prestazioni del sistema proposto, bisogna soffermarsi su due punti fondamentali:</a:t>
            </a:r>
          </a:p>
        </p:txBody>
      </p:sp>
      <p:sp>
        <p:nvSpPr>
          <p:cNvPr id="24" name="CasellaDiTesto 23">
            <a:extLst>
              <a:ext uri="{FF2B5EF4-FFF2-40B4-BE49-F238E27FC236}">
                <a16:creationId xmlns:a16="http://schemas.microsoft.com/office/drawing/2014/main" id="{D6015479-4C4E-4760-9F00-49E936C082AA}"/>
              </a:ext>
            </a:extLst>
          </p:cNvPr>
          <p:cNvSpPr txBox="1"/>
          <p:nvPr/>
        </p:nvSpPr>
        <p:spPr>
          <a:xfrm>
            <a:off x="3044951" y="1077217"/>
            <a:ext cx="6096000"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dirty="0">
                <a:ln>
                  <a:noFill/>
                </a:ln>
                <a:solidFill>
                  <a:schemeClr val="bg1"/>
                </a:solidFill>
                <a:effectLst/>
                <a:uLnTx/>
                <a:uFillTx/>
                <a:latin typeface="Calibri" panose="020F0502020204030204"/>
                <a:ea typeface="+mn-ea"/>
                <a:cs typeface="+mn-cs"/>
              </a:rPr>
              <a:t>Accuratezza</a:t>
            </a:r>
            <a:r>
              <a:rPr kumimoji="0" lang="it-IT" sz="1800" b="0" i="0" u="none" strike="noStrike" kern="1200" cap="none" spc="0" normalizeH="0" baseline="0" noProof="0" dirty="0">
                <a:ln>
                  <a:noFill/>
                </a:ln>
                <a:solidFill>
                  <a:schemeClr val="bg1"/>
                </a:solidFill>
                <a:effectLst/>
                <a:uLnTx/>
                <a:uFillTx/>
                <a:latin typeface="Calibri" panose="020F0502020204030204"/>
                <a:ea typeface="+mn-ea"/>
                <a:cs typeface="+mn-cs"/>
              </a:rPr>
              <a:t> del modello ECAPA-TDNN raggiunta dopo l’addestramento con il dataset VoxCeleb.</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dirty="0" err="1">
                <a:ln>
                  <a:noFill/>
                </a:ln>
                <a:solidFill>
                  <a:schemeClr val="bg1"/>
                </a:solidFill>
                <a:effectLst/>
                <a:uLnTx/>
                <a:uFillTx/>
                <a:latin typeface="Calibri" panose="020F0502020204030204"/>
                <a:ea typeface="+mn-ea"/>
                <a:cs typeface="+mn-cs"/>
              </a:rPr>
              <a:t>Equal</a:t>
            </a:r>
            <a:r>
              <a:rPr kumimoji="0" lang="it-IT" sz="1800" b="1" i="0" u="none" strike="noStrike" kern="1200" cap="none" spc="0" normalizeH="0" baseline="0" noProof="0" dirty="0">
                <a:ln>
                  <a:noFill/>
                </a:ln>
                <a:solidFill>
                  <a:schemeClr val="bg1"/>
                </a:solidFill>
                <a:effectLst/>
                <a:uLnTx/>
                <a:uFillTx/>
                <a:latin typeface="Calibri" panose="020F0502020204030204"/>
                <a:ea typeface="+mn-ea"/>
                <a:cs typeface="+mn-cs"/>
              </a:rPr>
              <a:t> </a:t>
            </a:r>
            <a:r>
              <a:rPr kumimoji="0" lang="it-IT" sz="1800" b="1" i="0" u="none" strike="noStrike" kern="1200" cap="none" spc="0" normalizeH="0" baseline="0" noProof="0" dirty="0" err="1">
                <a:ln>
                  <a:noFill/>
                </a:ln>
                <a:solidFill>
                  <a:schemeClr val="bg1"/>
                </a:solidFill>
                <a:effectLst/>
                <a:uLnTx/>
                <a:uFillTx/>
                <a:latin typeface="Calibri" panose="020F0502020204030204"/>
                <a:ea typeface="+mn-ea"/>
                <a:cs typeface="+mn-cs"/>
              </a:rPr>
              <a:t>Error</a:t>
            </a:r>
            <a:r>
              <a:rPr kumimoji="0" lang="it-IT" sz="1800" b="1" i="0" u="none" strike="noStrike" kern="1200" cap="none" spc="0" normalizeH="0" baseline="0" noProof="0" dirty="0">
                <a:ln>
                  <a:noFill/>
                </a:ln>
                <a:solidFill>
                  <a:schemeClr val="bg1"/>
                </a:solidFill>
                <a:effectLst/>
                <a:uLnTx/>
                <a:uFillTx/>
                <a:latin typeface="Calibri" panose="020F0502020204030204"/>
                <a:ea typeface="+mn-ea"/>
                <a:cs typeface="+mn-cs"/>
              </a:rPr>
              <a:t> Rate </a:t>
            </a:r>
            <a:r>
              <a:rPr kumimoji="0" lang="it-IT" sz="1800" b="0" i="0" u="none" strike="noStrike" kern="1200" cap="none" spc="0" normalizeH="0" baseline="0" noProof="0" dirty="0">
                <a:ln>
                  <a:noFill/>
                </a:ln>
                <a:solidFill>
                  <a:schemeClr val="bg1"/>
                </a:solidFill>
                <a:effectLst/>
                <a:uLnTx/>
                <a:uFillTx/>
                <a:latin typeface="Calibri" panose="020F0502020204030204"/>
                <a:ea typeface="+mn-ea"/>
                <a:cs typeface="+mn-cs"/>
              </a:rPr>
              <a:t>archiviato dal sistema.</a:t>
            </a:r>
          </a:p>
        </p:txBody>
      </p:sp>
      <p:sp>
        <p:nvSpPr>
          <p:cNvPr id="25" name="Rettangolo con angoli arrotondati 24">
            <a:extLst>
              <a:ext uri="{FF2B5EF4-FFF2-40B4-BE49-F238E27FC236}">
                <a16:creationId xmlns:a16="http://schemas.microsoft.com/office/drawing/2014/main" id="{35C09EEF-935D-4504-85E5-5AE5B499F92F}"/>
              </a:ext>
            </a:extLst>
          </p:cNvPr>
          <p:cNvSpPr/>
          <p:nvPr/>
        </p:nvSpPr>
        <p:spPr>
          <a:xfrm>
            <a:off x="3517567" y="2505421"/>
            <a:ext cx="1412240" cy="436960"/>
          </a:xfrm>
          <a:prstGeom prst="roundRect">
            <a:avLst/>
          </a:prstGeom>
          <a:solidFill>
            <a:srgbClr val="09A7BA">
              <a:alpha val="0"/>
            </a:srgbClr>
          </a:solidFill>
          <a:ln w="28575">
            <a:solidFill>
              <a:srgbClr val="09A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schemeClr val="bg1"/>
                </a:solidFill>
                <a:effectLst/>
                <a:uLnTx/>
                <a:uFillTx/>
                <a:latin typeface="Calibri" panose="020F0502020204030204"/>
                <a:ea typeface="+mn-ea"/>
                <a:cs typeface="+mn-cs"/>
              </a:rPr>
              <a:t>ACCURACY </a:t>
            </a:r>
          </a:p>
        </p:txBody>
      </p:sp>
      <p:sp>
        <p:nvSpPr>
          <p:cNvPr id="15" name="CasellaDiTesto 14">
            <a:extLst>
              <a:ext uri="{FF2B5EF4-FFF2-40B4-BE49-F238E27FC236}">
                <a16:creationId xmlns:a16="http://schemas.microsoft.com/office/drawing/2014/main" id="{F9F8A103-135B-4746-A675-64E75FD8CD77}"/>
              </a:ext>
            </a:extLst>
          </p:cNvPr>
          <p:cNvSpPr txBox="1"/>
          <p:nvPr/>
        </p:nvSpPr>
        <p:spPr>
          <a:xfrm>
            <a:off x="3779494" y="3875275"/>
            <a:ext cx="88838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schemeClr val="bg1"/>
                </a:solidFill>
                <a:effectLst/>
                <a:uLnTx/>
                <a:uFillTx/>
                <a:latin typeface="Calibri" panose="020F0502020204030204"/>
                <a:ea typeface="+mn-ea"/>
                <a:cs typeface="+mn-cs"/>
              </a:rPr>
              <a:t>98-99%</a:t>
            </a:r>
          </a:p>
        </p:txBody>
      </p:sp>
      <p:sp>
        <p:nvSpPr>
          <p:cNvPr id="17" name="Freccia in giù 16">
            <a:extLst>
              <a:ext uri="{FF2B5EF4-FFF2-40B4-BE49-F238E27FC236}">
                <a16:creationId xmlns:a16="http://schemas.microsoft.com/office/drawing/2014/main" id="{48A4E5AC-EA08-4BBC-A371-FEFAD34027AE}"/>
              </a:ext>
            </a:extLst>
          </p:cNvPr>
          <p:cNvSpPr/>
          <p:nvPr/>
        </p:nvSpPr>
        <p:spPr>
          <a:xfrm>
            <a:off x="4010327" y="3086575"/>
            <a:ext cx="426720" cy="721360"/>
          </a:xfrm>
          <a:prstGeom prst="downArrow">
            <a:avLst/>
          </a:prstGeom>
          <a:solidFill>
            <a:srgbClr val="09A7B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11" name="Rettangolo con angoli arrotondati 10">
            <a:extLst>
              <a:ext uri="{FF2B5EF4-FFF2-40B4-BE49-F238E27FC236}">
                <a16:creationId xmlns:a16="http://schemas.microsoft.com/office/drawing/2014/main" id="{FC1A34B6-87A8-4D25-AC52-96BC8BED30B1}"/>
              </a:ext>
            </a:extLst>
          </p:cNvPr>
          <p:cNvSpPr/>
          <p:nvPr/>
        </p:nvSpPr>
        <p:spPr>
          <a:xfrm>
            <a:off x="7265966" y="2505421"/>
            <a:ext cx="1412240" cy="436960"/>
          </a:xfrm>
          <a:prstGeom prst="roundRect">
            <a:avLst/>
          </a:prstGeom>
          <a:solidFill>
            <a:srgbClr val="09A7BA">
              <a:alpha val="0"/>
            </a:srgbClr>
          </a:solidFill>
          <a:ln w="28575">
            <a:solidFill>
              <a:srgbClr val="09A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EER </a:t>
            </a:r>
          </a:p>
        </p:txBody>
      </p:sp>
      <p:sp>
        <p:nvSpPr>
          <p:cNvPr id="12" name="CasellaDiTesto 11">
            <a:extLst>
              <a:ext uri="{FF2B5EF4-FFF2-40B4-BE49-F238E27FC236}">
                <a16:creationId xmlns:a16="http://schemas.microsoft.com/office/drawing/2014/main" id="{27A98351-0175-4226-83CB-E3CF05DED738}"/>
              </a:ext>
            </a:extLst>
          </p:cNvPr>
          <p:cNvSpPr txBox="1"/>
          <p:nvPr/>
        </p:nvSpPr>
        <p:spPr>
          <a:xfrm>
            <a:off x="7592815" y="3875275"/>
            <a:ext cx="7585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0,69%</a:t>
            </a:r>
          </a:p>
        </p:txBody>
      </p:sp>
      <p:sp>
        <p:nvSpPr>
          <p:cNvPr id="13" name="Freccia in giù 12">
            <a:extLst>
              <a:ext uri="{FF2B5EF4-FFF2-40B4-BE49-F238E27FC236}">
                <a16:creationId xmlns:a16="http://schemas.microsoft.com/office/drawing/2014/main" id="{29C95448-BF16-4FEF-A6B0-4F19A01944A3}"/>
              </a:ext>
            </a:extLst>
          </p:cNvPr>
          <p:cNvSpPr/>
          <p:nvPr/>
        </p:nvSpPr>
        <p:spPr>
          <a:xfrm>
            <a:off x="7758726" y="3086575"/>
            <a:ext cx="426720" cy="721360"/>
          </a:xfrm>
          <a:prstGeom prst="downArrow">
            <a:avLst/>
          </a:prstGeom>
          <a:solidFill>
            <a:srgbClr val="09A7B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8273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extLst>
              <a:ext uri="{28A0092B-C50C-407E-A947-70E740481C1C}">
                <a14:useLocalDpi xmlns:a14="http://schemas.microsoft.com/office/drawing/2010/main" val="0"/>
              </a:ext>
            </a:extLst>
          </a:blip>
          <a:srcRect t="19"/>
          <a:stretch/>
        </p:blipFill>
        <p:spPr>
          <a:xfrm>
            <a:off x="0" y="0"/>
            <a:ext cx="12192000" cy="6858000"/>
          </a:xfrm>
          <a:prstGeom prst="rect">
            <a:avLst/>
          </a:prstGeom>
        </p:spPr>
      </p:pic>
      <p:sp>
        <p:nvSpPr>
          <p:cNvPr id="36" name="CasellaDiTesto 35">
            <a:extLst>
              <a:ext uri="{FF2B5EF4-FFF2-40B4-BE49-F238E27FC236}">
                <a16:creationId xmlns:a16="http://schemas.microsoft.com/office/drawing/2014/main" id="{7E681C04-451D-4847-9A23-54C904EE143C}"/>
              </a:ext>
            </a:extLst>
          </p:cNvPr>
          <p:cNvSpPr txBox="1"/>
          <p:nvPr/>
        </p:nvSpPr>
        <p:spPr>
          <a:xfrm>
            <a:off x="4591429" y="2844225"/>
            <a:ext cx="3009158" cy="584775"/>
          </a:xfrm>
          <a:prstGeom prst="rect">
            <a:avLst/>
          </a:prstGeom>
          <a:noFill/>
        </p:spPr>
        <p:txBody>
          <a:bodyPr wrap="none" rtlCol="0">
            <a:spAutoFit/>
          </a:bodyPr>
          <a:lstStyle/>
          <a:p>
            <a:pPr algn="ctr"/>
            <a:r>
              <a:rPr lang="it-IT" sz="3200" b="1" dirty="0">
                <a:solidFill>
                  <a:schemeClr val="bg1"/>
                </a:solidFill>
                <a:latin typeface="Century Gothic" panose="020B0502020202020204" pitchFamily="34" charset="0"/>
              </a:rPr>
              <a:t>CONCLUSIONI</a:t>
            </a:r>
          </a:p>
        </p:txBody>
      </p:sp>
    </p:spTree>
    <p:extLst>
      <p:ext uri="{BB962C8B-B14F-4D97-AF65-F5344CB8AC3E}">
        <p14:creationId xmlns:p14="http://schemas.microsoft.com/office/powerpoint/2010/main" val="18606638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70282" y="-14696"/>
            <a:ext cx="12192000" cy="6858000"/>
          </a:xfrm>
          <a:prstGeom prst="rect">
            <a:avLst/>
          </a:prstGeom>
        </p:spPr>
      </p:pic>
      <p:sp>
        <p:nvSpPr>
          <p:cNvPr id="10" name="CasellaDiTesto 9">
            <a:extLst>
              <a:ext uri="{FF2B5EF4-FFF2-40B4-BE49-F238E27FC236}">
                <a16:creationId xmlns:a16="http://schemas.microsoft.com/office/drawing/2014/main" id="{623973F4-C87F-4E76-A998-8276C9A06100}"/>
              </a:ext>
            </a:extLst>
          </p:cNvPr>
          <p:cNvSpPr txBox="1"/>
          <p:nvPr/>
        </p:nvSpPr>
        <p:spPr>
          <a:xfrm>
            <a:off x="4588374" y="0"/>
            <a:ext cx="3009158"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CONCLUSIONI</a:t>
            </a:r>
          </a:p>
        </p:txBody>
      </p:sp>
      <p:pic>
        <p:nvPicPr>
          <p:cNvPr id="6" name="Elemento grafico 5" descr="Pollice abbassato con riempimento a tinta unita">
            <a:extLst>
              <a:ext uri="{FF2B5EF4-FFF2-40B4-BE49-F238E27FC236}">
                <a16:creationId xmlns:a16="http://schemas.microsoft.com/office/drawing/2014/main" id="{A1EF9B6E-43AB-467E-BC5F-7D00BA60EE0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40058" y="1861886"/>
            <a:ext cx="1797783" cy="1797783"/>
          </a:xfrm>
          <a:prstGeom prst="rect">
            <a:avLst/>
          </a:prstGeom>
        </p:spPr>
      </p:pic>
      <p:pic>
        <p:nvPicPr>
          <p:cNvPr id="4" name="Elemento grafico 3" descr="Segna Pollice su con riempimento a tinta unita">
            <a:extLst>
              <a:ext uri="{FF2B5EF4-FFF2-40B4-BE49-F238E27FC236}">
                <a16:creationId xmlns:a16="http://schemas.microsoft.com/office/drawing/2014/main" id="{DFB9F957-A54D-4E14-A013-CBA0208E447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54161" y="1401239"/>
            <a:ext cx="1797783" cy="1797783"/>
          </a:xfrm>
          <a:prstGeom prst="rect">
            <a:avLst/>
          </a:prstGeom>
        </p:spPr>
      </p:pic>
    </p:spTree>
    <p:extLst>
      <p:ext uri="{BB962C8B-B14F-4D97-AF65-F5344CB8AC3E}">
        <p14:creationId xmlns:p14="http://schemas.microsoft.com/office/powerpoint/2010/main" val="1316579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l="7084" r="23605"/>
          <a:stretch/>
        </p:blipFill>
        <p:spPr>
          <a:xfrm>
            <a:off x="-170" y="10"/>
            <a:ext cx="8450317" cy="6857990"/>
          </a:xfrm>
          <a:prstGeom prst="rect">
            <a:avLst/>
          </a:prstGeom>
        </p:spPr>
      </p:pic>
      <p:pic>
        <p:nvPicPr>
          <p:cNvPr id="1028" name="Picture 4" descr="Understanding the Deepfake Technology?">
            <a:extLst>
              <a:ext uri="{FF2B5EF4-FFF2-40B4-BE49-F238E27FC236}">
                <a16:creationId xmlns:a16="http://schemas.microsoft.com/office/drawing/2014/main" id="{9977E060-FAA9-4C35-9D57-5DAB20DFCD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170" r="26533" b="-1"/>
          <a:stretch/>
        </p:blipFill>
        <p:spPr bwMode="auto">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rgbClr val="FFFFFF">
              <a:shade val="85000"/>
            </a:srgbClr>
          </a:solidFill>
          <a:ln>
            <a:noFill/>
          </a:ln>
          <a:effectLst>
            <a:reflection blurRad="12700" stA="38000" endPos="28000" dist="5000" dir="5400000" sy="-100000" algn="bl" rotWithShape="0"/>
          </a:effectLst>
        </p:spPr>
      </p:pic>
      <p:sp>
        <p:nvSpPr>
          <p:cNvPr id="20" name="CasellaDiTesto 19">
            <a:extLst>
              <a:ext uri="{FF2B5EF4-FFF2-40B4-BE49-F238E27FC236}">
                <a16:creationId xmlns:a16="http://schemas.microsoft.com/office/drawing/2014/main" id="{BA731832-DADE-43EF-8F7D-9D57DD38D8DE}"/>
              </a:ext>
            </a:extLst>
          </p:cNvPr>
          <p:cNvSpPr txBox="1"/>
          <p:nvPr/>
        </p:nvSpPr>
        <p:spPr>
          <a:xfrm>
            <a:off x="1155191" y="584775"/>
            <a:ext cx="987552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CasellaDiTesto 12">
            <a:extLst>
              <a:ext uri="{FF2B5EF4-FFF2-40B4-BE49-F238E27FC236}">
                <a16:creationId xmlns:a16="http://schemas.microsoft.com/office/drawing/2014/main" id="{6E164F93-8EF5-4838-91F4-AB17CF1C4D56}"/>
              </a:ext>
            </a:extLst>
          </p:cNvPr>
          <p:cNvSpPr txBox="1"/>
          <p:nvPr/>
        </p:nvSpPr>
        <p:spPr>
          <a:xfrm>
            <a:off x="1361819" y="-29346"/>
            <a:ext cx="3183885"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3200" b="1" dirty="0">
                <a:solidFill>
                  <a:prstClr val="white"/>
                </a:solidFill>
                <a:latin typeface="Century Gothic" panose="020B0502020202020204" pitchFamily="34" charset="0"/>
              </a:rPr>
              <a:t>SVILUPPI FUTURI</a:t>
            </a:r>
            <a:endParaRPr kumimoji="0" lang="it-IT" sz="3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2" name="CasellaDiTesto 1">
            <a:extLst>
              <a:ext uri="{FF2B5EF4-FFF2-40B4-BE49-F238E27FC236}">
                <a16:creationId xmlns:a16="http://schemas.microsoft.com/office/drawing/2014/main" id="{F146B7F2-B483-4D0D-9E3F-44A9B9BD1EC9}"/>
              </a:ext>
            </a:extLst>
          </p:cNvPr>
          <p:cNvSpPr txBox="1"/>
          <p:nvPr/>
        </p:nvSpPr>
        <p:spPr>
          <a:xfrm>
            <a:off x="1155192" y="1204856"/>
            <a:ext cx="4940808" cy="1754326"/>
          </a:xfrm>
          <a:prstGeom prst="rect">
            <a:avLst/>
          </a:prstGeom>
          <a:noFill/>
        </p:spPr>
        <p:txBody>
          <a:bodyPr wrap="square" rtlCol="0">
            <a:spAutoFit/>
          </a:bodyPr>
          <a:lstStyle/>
          <a:p>
            <a:pPr marL="285750" indent="-285750">
              <a:buFont typeface="Arial" panose="020B0604020202020204" pitchFamily="34" charset="0"/>
              <a:buChar char="•"/>
            </a:pPr>
            <a:r>
              <a:rPr lang="it-IT" dirty="0">
                <a:solidFill>
                  <a:schemeClr val="bg1"/>
                </a:solidFill>
              </a:rPr>
              <a:t>Sistema di riconoscimento biometrico che possa contrastare la tecnologia </a:t>
            </a:r>
            <a:r>
              <a:rPr lang="it-IT" dirty="0" err="1">
                <a:solidFill>
                  <a:schemeClr val="bg1"/>
                </a:solidFill>
              </a:rPr>
              <a:t>DeepFake</a:t>
            </a:r>
            <a:r>
              <a:rPr lang="it-IT" dirty="0">
                <a:solidFill>
                  <a:schemeClr val="bg1"/>
                </a:solidFill>
              </a:rPr>
              <a:t>, sia in ambito video che audio.</a:t>
            </a:r>
          </a:p>
          <a:p>
            <a:pPr marL="285750" indent="-285750">
              <a:buFont typeface="Arial" panose="020B0604020202020204" pitchFamily="34" charset="0"/>
              <a:buChar char="•"/>
            </a:pPr>
            <a:r>
              <a:rPr lang="it-IT" dirty="0">
                <a:solidFill>
                  <a:schemeClr val="bg1"/>
                </a:solidFill>
              </a:rPr>
              <a:t>Implementazione di un modulo per il riconoscimento biometrico del parlante in Real-Time</a:t>
            </a:r>
          </a:p>
        </p:txBody>
      </p:sp>
    </p:spTree>
    <p:extLst>
      <p:ext uri="{BB962C8B-B14F-4D97-AF65-F5344CB8AC3E}">
        <p14:creationId xmlns:p14="http://schemas.microsoft.com/office/powerpoint/2010/main" val="19185208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Immagine 4" descr="Immagine che contiene testo, elettronico&#10;&#10;Descrizione generata automaticamente">
            <a:extLst>
              <a:ext uri="{FF2B5EF4-FFF2-40B4-BE49-F238E27FC236}">
                <a16:creationId xmlns:a16="http://schemas.microsoft.com/office/drawing/2014/main" id="{09654777-0084-4777-963A-020FF1EB77FD}"/>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t="19"/>
          <a:stretch/>
        </p:blipFill>
        <p:spPr>
          <a:xfrm>
            <a:off x="9154" y="0"/>
            <a:ext cx="12192000" cy="6858000"/>
          </a:xfrm>
          <a:prstGeom prst="rect">
            <a:avLst/>
          </a:prstGeom>
        </p:spPr>
      </p:pic>
      <p:sp>
        <p:nvSpPr>
          <p:cNvPr id="18" name="CasellaDiTesto 17">
            <a:extLst>
              <a:ext uri="{FF2B5EF4-FFF2-40B4-BE49-F238E27FC236}">
                <a16:creationId xmlns:a16="http://schemas.microsoft.com/office/drawing/2014/main" id="{3263193E-CB05-4C1A-A1A1-57D854F097BA}"/>
              </a:ext>
            </a:extLst>
          </p:cNvPr>
          <p:cNvSpPr txBox="1"/>
          <p:nvPr/>
        </p:nvSpPr>
        <p:spPr>
          <a:xfrm>
            <a:off x="4664358" y="3113911"/>
            <a:ext cx="2863284" cy="107721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3200" b="1" dirty="0">
                <a:ln w="12700" cmpd="sng">
                  <a:solidFill>
                    <a:schemeClr val="tx1"/>
                  </a:solidFill>
                  <a:prstDash val="solid"/>
                </a:ln>
                <a:solidFill>
                  <a:srgbClr val="64E293"/>
                </a:solidFill>
                <a:latin typeface="Century Gothic" panose="020B0502020202020204" pitchFamily="34" charset="0"/>
              </a:rPr>
              <a:t>GRAZIE PER</a:t>
            </a:r>
          </a:p>
          <a:p>
            <a:pPr marL="0" marR="0" lvl="0" indent="0" algn="ctr" defTabSz="914400" rtl="0" eaLnBrk="1" fontAlgn="auto" latinLnBrk="0" hangingPunct="1">
              <a:lnSpc>
                <a:spcPct val="100000"/>
              </a:lnSpc>
              <a:spcBef>
                <a:spcPts val="0"/>
              </a:spcBef>
              <a:spcAft>
                <a:spcPts val="0"/>
              </a:spcAft>
              <a:buClrTx/>
              <a:buSzTx/>
              <a:buFontTx/>
              <a:buNone/>
              <a:tabLst/>
              <a:defRPr/>
            </a:pPr>
            <a:r>
              <a:rPr lang="it-IT" sz="3200" b="1" dirty="0">
                <a:ln w="12700" cmpd="sng">
                  <a:solidFill>
                    <a:schemeClr val="tx1"/>
                  </a:solidFill>
                  <a:prstDash val="solid"/>
                </a:ln>
                <a:solidFill>
                  <a:srgbClr val="64E293"/>
                </a:solidFill>
                <a:latin typeface="Century Gothic" panose="020B0502020202020204" pitchFamily="34" charset="0"/>
              </a:rPr>
              <a:t>L’ATTENZIONE</a:t>
            </a:r>
            <a:endParaRPr kumimoji="0" lang="it-IT" sz="3200" b="1" i="0" u="none" strike="noStrike" kern="1200" normalizeH="0" baseline="0" noProof="0" dirty="0">
              <a:ln w="12700" cmpd="sng">
                <a:solidFill>
                  <a:schemeClr val="tx1"/>
                </a:solidFill>
                <a:prstDash val="solid"/>
              </a:ln>
              <a:solidFill>
                <a:srgbClr val="64E293"/>
              </a:solidFill>
              <a:uLnTx/>
              <a:uFillTx/>
              <a:latin typeface="Century Gothic" panose="020B0502020202020204" pitchFamily="34" charset="0"/>
              <a:ea typeface="+mn-ea"/>
              <a:cs typeface="+mn-cs"/>
            </a:endParaRPr>
          </a:p>
        </p:txBody>
      </p:sp>
      <p:pic>
        <p:nvPicPr>
          <p:cNvPr id="3" name="Immagine 2">
            <a:extLst>
              <a:ext uri="{FF2B5EF4-FFF2-40B4-BE49-F238E27FC236}">
                <a16:creationId xmlns:a16="http://schemas.microsoft.com/office/drawing/2014/main" id="{4EC505DA-C86B-4BD1-855F-18700E880F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975031" y="-32956"/>
            <a:ext cx="238889" cy="238889"/>
          </a:xfrm>
          <a:prstGeom prst="rect">
            <a:avLst/>
          </a:prstGeom>
        </p:spPr>
      </p:pic>
      <p:pic>
        <p:nvPicPr>
          <p:cNvPr id="4" name="Immagine 3" descr="Immagine che contiene uomo, persona, indossando, tuta&#10;&#10;Descrizione generata automaticamente">
            <a:extLst>
              <a:ext uri="{FF2B5EF4-FFF2-40B4-BE49-F238E27FC236}">
                <a16:creationId xmlns:a16="http://schemas.microsoft.com/office/drawing/2014/main" id="{BEEF9F2B-4CC6-4689-A38F-2E3F7F80E3B2}"/>
              </a:ext>
            </a:extLst>
          </p:cNvPr>
          <p:cNvPicPr>
            <a:picLocks noChangeAspect="1"/>
          </p:cNvPicPr>
          <p:nvPr/>
        </p:nvPicPr>
        <p:blipFill>
          <a:blip r:embed="rId5">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rot="18412451" flipH="1">
            <a:off x="7228129" y="1896868"/>
            <a:ext cx="324408" cy="324408"/>
          </a:xfrm>
          <a:prstGeom prst="rect">
            <a:avLst/>
          </a:prstGeom>
        </p:spPr>
      </p:pic>
      <p:pic>
        <p:nvPicPr>
          <p:cNvPr id="8" name="Immagine 7" descr="Immagine che contiene uomo, persona, indossando, tuta&#10;&#10;Descrizione generata automaticamente">
            <a:extLst>
              <a:ext uri="{FF2B5EF4-FFF2-40B4-BE49-F238E27FC236}">
                <a16:creationId xmlns:a16="http://schemas.microsoft.com/office/drawing/2014/main" id="{37BB9876-084B-4623-9550-035EB82530E9}"/>
              </a:ext>
            </a:extLst>
          </p:cNvPr>
          <p:cNvPicPr>
            <a:picLocks noChangeAspect="1"/>
          </p:cNvPicPr>
          <p:nvPr/>
        </p:nvPicPr>
        <p:blipFill>
          <a:blip r:embed="rId5">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rot="18437288" flipH="1">
            <a:off x="6378187" y="1619226"/>
            <a:ext cx="309843" cy="309843"/>
          </a:xfrm>
          <a:prstGeom prst="rect">
            <a:avLst/>
          </a:prstGeom>
        </p:spPr>
      </p:pic>
      <p:pic>
        <p:nvPicPr>
          <p:cNvPr id="14" name="Immagine 13" descr="Immagine che contiene persona, scuro, fissando&#10;&#10;Descrizione generata automaticamente">
            <a:extLst>
              <a:ext uri="{FF2B5EF4-FFF2-40B4-BE49-F238E27FC236}">
                <a16:creationId xmlns:a16="http://schemas.microsoft.com/office/drawing/2014/main" id="{80DAE81D-056B-420C-A0E2-D932D60D38B2}"/>
              </a:ext>
            </a:extLst>
          </p:cNvPr>
          <p:cNvPicPr>
            <a:picLocks noChangeAspect="1"/>
          </p:cNvPicPr>
          <p:nvPr/>
        </p:nvPicPr>
        <p:blipFill rotWithShape="1">
          <a:blip r:embed="rId6">
            <a:duotone>
              <a:prstClr val="black"/>
              <a:schemeClr val="accent6">
                <a:tint val="45000"/>
                <a:satMod val="400000"/>
              </a:schemeClr>
            </a:duotone>
            <a:extLst>
              <a:ext uri="{28A0092B-C50C-407E-A947-70E740481C1C}">
                <a14:useLocalDpi xmlns:a14="http://schemas.microsoft.com/office/drawing/2010/main" val="0"/>
              </a:ext>
            </a:extLst>
          </a:blip>
          <a:srcRect t="6949" b="37935"/>
          <a:stretch/>
        </p:blipFill>
        <p:spPr>
          <a:xfrm>
            <a:off x="6533108" y="6465074"/>
            <a:ext cx="295080" cy="361594"/>
          </a:xfrm>
          <a:prstGeom prst="rect">
            <a:avLst/>
          </a:prstGeom>
        </p:spPr>
      </p:pic>
      <p:pic>
        <p:nvPicPr>
          <p:cNvPr id="16" name="Immagine 15" descr="Immagine che contiene uomo, persona, scuro, posando&#10;&#10;Descrizione generata automaticamente">
            <a:extLst>
              <a:ext uri="{FF2B5EF4-FFF2-40B4-BE49-F238E27FC236}">
                <a16:creationId xmlns:a16="http://schemas.microsoft.com/office/drawing/2014/main" id="{26DA4DE0-2F61-46FB-B269-DED98403DA46}"/>
              </a:ext>
            </a:extLst>
          </p:cNvPr>
          <p:cNvPicPr>
            <a:picLocks noChangeAspect="1"/>
          </p:cNvPicPr>
          <p:nvPr/>
        </p:nvPicPr>
        <p:blipFill rotWithShape="1">
          <a:blip r:embed="rId7">
            <a:duotone>
              <a:prstClr val="black"/>
              <a:schemeClr val="accent6">
                <a:tint val="45000"/>
                <a:satMod val="400000"/>
              </a:schemeClr>
            </a:duotone>
            <a:extLst>
              <a:ext uri="{28A0092B-C50C-407E-A947-70E740481C1C}">
                <a14:useLocalDpi xmlns:a14="http://schemas.microsoft.com/office/drawing/2010/main" val="0"/>
              </a:ext>
            </a:extLst>
          </a:blip>
          <a:srcRect l="14967" t="13101" r="11531" b="9623"/>
          <a:stretch/>
        </p:blipFill>
        <p:spPr>
          <a:xfrm>
            <a:off x="11883488" y="527125"/>
            <a:ext cx="214874" cy="225910"/>
          </a:xfrm>
          <a:prstGeom prst="rect">
            <a:avLst/>
          </a:prstGeom>
        </p:spPr>
      </p:pic>
    </p:spTree>
    <p:extLst>
      <p:ext uri="{BB962C8B-B14F-4D97-AF65-F5344CB8AC3E}">
        <p14:creationId xmlns:p14="http://schemas.microsoft.com/office/powerpoint/2010/main" val="3026855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extLst>
              <a:ext uri="{28A0092B-C50C-407E-A947-70E740481C1C}">
                <a14:useLocalDpi xmlns:a14="http://schemas.microsoft.com/office/drawing/2010/main" val="0"/>
              </a:ext>
            </a:extLst>
          </a:blip>
          <a:srcRect t="19"/>
          <a:stretch/>
        </p:blipFill>
        <p:spPr>
          <a:xfrm>
            <a:off x="0" y="0"/>
            <a:ext cx="12192000" cy="6858000"/>
          </a:xfrm>
          <a:prstGeom prst="rect">
            <a:avLst/>
          </a:prstGeom>
        </p:spPr>
      </p:pic>
      <p:sp>
        <p:nvSpPr>
          <p:cNvPr id="36" name="CasellaDiTesto 35">
            <a:extLst>
              <a:ext uri="{FF2B5EF4-FFF2-40B4-BE49-F238E27FC236}">
                <a16:creationId xmlns:a16="http://schemas.microsoft.com/office/drawing/2014/main" id="{7E681C04-451D-4847-9A23-54C904EE143C}"/>
              </a:ext>
            </a:extLst>
          </p:cNvPr>
          <p:cNvSpPr txBox="1"/>
          <p:nvPr/>
        </p:nvSpPr>
        <p:spPr>
          <a:xfrm>
            <a:off x="4087281" y="2844225"/>
            <a:ext cx="4017446" cy="584775"/>
          </a:xfrm>
          <a:prstGeom prst="rect">
            <a:avLst/>
          </a:prstGeom>
          <a:noFill/>
        </p:spPr>
        <p:txBody>
          <a:bodyPr wrap="none" rtlCol="0">
            <a:spAutoFit/>
          </a:bodyPr>
          <a:lstStyle/>
          <a:p>
            <a:pPr algn="ctr"/>
            <a:r>
              <a:rPr lang="it-IT" sz="3200" b="1" dirty="0">
                <a:solidFill>
                  <a:schemeClr val="bg1"/>
                </a:solidFill>
                <a:latin typeface="Century Gothic" panose="020B0502020202020204" pitchFamily="34" charset="0"/>
              </a:rPr>
              <a:t>SISTEMA PROPOSTO</a:t>
            </a:r>
          </a:p>
        </p:txBody>
      </p:sp>
    </p:spTree>
    <p:extLst>
      <p:ext uri="{BB962C8B-B14F-4D97-AF65-F5344CB8AC3E}">
        <p14:creationId xmlns:p14="http://schemas.microsoft.com/office/powerpoint/2010/main" val="1044627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CasellaDiTesto 4">
            <a:extLst>
              <a:ext uri="{FF2B5EF4-FFF2-40B4-BE49-F238E27FC236}">
                <a16:creationId xmlns:a16="http://schemas.microsoft.com/office/drawing/2014/main" id="{0252BA69-75CD-427C-A542-BFD857C11B84}"/>
              </a:ext>
            </a:extLst>
          </p:cNvPr>
          <p:cNvSpPr txBox="1"/>
          <p:nvPr/>
        </p:nvSpPr>
        <p:spPr>
          <a:xfrm>
            <a:off x="4087281" y="0"/>
            <a:ext cx="4017446" cy="584775"/>
          </a:xfrm>
          <a:prstGeom prst="rect">
            <a:avLst/>
          </a:prstGeom>
          <a:noFill/>
        </p:spPr>
        <p:txBody>
          <a:bodyPr wrap="none" rtlCol="0">
            <a:spAutoFit/>
          </a:bodyPr>
          <a:lstStyle/>
          <a:p>
            <a:pPr algn="ctr"/>
            <a:r>
              <a:rPr lang="it-IT" sz="3200" b="1" dirty="0">
                <a:solidFill>
                  <a:schemeClr val="bg1"/>
                </a:solidFill>
                <a:latin typeface="Century Gothic" panose="020B0502020202020204" pitchFamily="34" charset="0"/>
              </a:rPr>
              <a:t>SISTEMA PROPOSTO</a:t>
            </a:r>
          </a:p>
        </p:txBody>
      </p:sp>
      <p:sp>
        <p:nvSpPr>
          <p:cNvPr id="6" name="CasellaDiTesto 5">
            <a:extLst>
              <a:ext uri="{FF2B5EF4-FFF2-40B4-BE49-F238E27FC236}">
                <a16:creationId xmlns:a16="http://schemas.microsoft.com/office/drawing/2014/main" id="{5B6481D0-AF10-4B18-B395-407FFE583FD0}"/>
              </a:ext>
            </a:extLst>
          </p:cNvPr>
          <p:cNvSpPr txBox="1"/>
          <p:nvPr/>
        </p:nvSpPr>
        <p:spPr>
          <a:xfrm>
            <a:off x="1563188" y="663849"/>
            <a:ext cx="9065623" cy="369332"/>
          </a:xfrm>
          <a:prstGeom prst="rect">
            <a:avLst/>
          </a:prstGeom>
          <a:noFill/>
        </p:spPr>
        <p:txBody>
          <a:bodyPr wrap="none" rtlCol="0">
            <a:spAutoFit/>
          </a:bodyPr>
          <a:lstStyle/>
          <a:p>
            <a:r>
              <a:rPr lang="it-IT" dirty="0">
                <a:solidFill>
                  <a:schemeClr val="bg1"/>
                </a:solidFill>
              </a:rPr>
              <a:t> L’obiettivo è, quindi, quello di sviluppare un sistema di riconoscimento biometrico del parlante</a:t>
            </a:r>
          </a:p>
        </p:txBody>
      </p:sp>
    </p:spTree>
    <p:extLst>
      <p:ext uri="{BB962C8B-B14F-4D97-AF65-F5344CB8AC3E}">
        <p14:creationId xmlns:p14="http://schemas.microsoft.com/office/powerpoint/2010/main" val="2492291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CasellaDiTesto 4">
            <a:extLst>
              <a:ext uri="{FF2B5EF4-FFF2-40B4-BE49-F238E27FC236}">
                <a16:creationId xmlns:a16="http://schemas.microsoft.com/office/drawing/2014/main" id="{316C6ABD-1703-4E32-BC1A-E65C7518ACB9}"/>
              </a:ext>
            </a:extLst>
          </p:cNvPr>
          <p:cNvSpPr txBox="1"/>
          <p:nvPr/>
        </p:nvSpPr>
        <p:spPr>
          <a:xfrm>
            <a:off x="4087281" y="0"/>
            <a:ext cx="4017446" cy="584775"/>
          </a:xfrm>
          <a:prstGeom prst="rect">
            <a:avLst/>
          </a:prstGeom>
          <a:noFill/>
        </p:spPr>
        <p:txBody>
          <a:bodyPr wrap="none" rtlCol="0">
            <a:spAutoFit/>
          </a:bodyPr>
          <a:lstStyle/>
          <a:p>
            <a:pPr algn="ctr"/>
            <a:r>
              <a:rPr lang="it-IT" sz="3200" b="1" dirty="0">
                <a:solidFill>
                  <a:schemeClr val="bg1"/>
                </a:solidFill>
                <a:latin typeface="Century Gothic" panose="020B0502020202020204" pitchFamily="34" charset="0"/>
              </a:rPr>
              <a:t>SISTEMA PROPOSTO</a:t>
            </a:r>
          </a:p>
        </p:txBody>
      </p:sp>
      <p:sp>
        <p:nvSpPr>
          <p:cNvPr id="6" name="CasellaDiTesto 5">
            <a:extLst>
              <a:ext uri="{FF2B5EF4-FFF2-40B4-BE49-F238E27FC236}">
                <a16:creationId xmlns:a16="http://schemas.microsoft.com/office/drawing/2014/main" id="{23659423-B8AC-40D9-962E-1EC623FEC048}"/>
              </a:ext>
            </a:extLst>
          </p:cNvPr>
          <p:cNvSpPr txBox="1"/>
          <p:nvPr/>
        </p:nvSpPr>
        <p:spPr>
          <a:xfrm>
            <a:off x="1563188" y="663849"/>
            <a:ext cx="9065623" cy="369332"/>
          </a:xfrm>
          <a:prstGeom prst="rect">
            <a:avLst/>
          </a:prstGeom>
          <a:noFill/>
        </p:spPr>
        <p:txBody>
          <a:bodyPr wrap="none" rtlCol="0">
            <a:spAutoFit/>
          </a:bodyPr>
          <a:lstStyle/>
          <a:p>
            <a:r>
              <a:rPr lang="it-IT" dirty="0">
                <a:solidFill>
                  <a:schemeClr val="tx1">
                    <a:lumMod val="75000"/>
                    <a:lumOff val="25000"/>
                  </a:schemeClr>
                </a:solidFill>
              </a:rPr>
              <a:t> L’obiettivo è, quindi, quello di sviluppare un sistema di riconoscimento biometrico del parlante</a:t>
            </a:r>
          </a:p>
        </p:txBody>
      </p:sp>
      <p:sp>
        <p:nvSpPr>
          <p:cNvPr id="7" name="CasellaDiTesto 6">
            <a:extLst>
              <a:ext uri="{FF2B5EF4-FFF2-40B4-BE49-F238E27FC236}">
                <a16:creationId xmlns:a16="http://schemas.microsoft.com/office/drawing/2014/main" id="{D2B86C2F-6622-4926-BFD6-E5CB0C74A245}"/>
              </a:ext>
            </a:extLst>
          </p:cNvPr>
          <p:cNvSpPr txBox="1"/>
          <p:nvPr/>
        </p:nvSpPr>
        <p:spPr>
          <a:xfrm>
            <a:off x="961580" y="1248624"/>
            <a:ext cx="10268837" cy="369332"/>
          </a:xfrm>
          <a:prstGeom prst="rect">
            <a:avLst/>
          </a:prstGeom>
          <a:noFill/>
        </p:spPr>
        <p:txBody>
          <a:bodyPr wrap="none" rtlCol="0">
            <a:spAutoFit/>
          </a:bodyPr>
          <a:lstStyle/>
          <a:p>
            <a:r>
              <a:rPr lang="it-IT" dirty="0">
                <a:solidFill>
                  <a:schemeClr val="bg1"/>
                </a:solidFill>
              </a:rPr>
              <a:t>L’architettura di un sistema biometrico dipende dal contesto applicativo e dalla tipologia del riconoscimento:</a:t>
            </a:r>
          </a:p>
        </p:txBody>
      </p:sp>
      <p:sp>
        <p:nvSpPr>
          <p:cNvPr id="8" name="CasellaDiTesto 7">
            <a:extLst>
              <a:ext uri="{FF2B5EF4-FFF2-40B4-BE49-F238E27FC236}">
                <a16:creationId xmlns:a16="http://schemas.microsoft.com/office/drawing/2014/main" id="{5960637E-B578-43CB-896E-DC693610B8D7}"/>
              </a:ext>
            </a:extLst>
          </p:cNvPr>
          <p:cNvSpPr txBox="1"/>
          <p:nvPr/>
        </p:nvSpPr>
        <p:spPr>
          <a:xfrm>
            <a:off x="4936033" y="1697030"/>
            <a:ext cx="2319930" cy="400110"/>
          </a:xfrm>
          <a:prstGeom prst="rect">
            <a:avLst/>
          </a:prstGeom>
          <a:noFill/>
        </p:spPr>
        <p:txBody>
          <a:bodyPr wrap="none" rtlCol="0">
            <a:spAutoFit/>
          </a:bodyPr>
          <a:lstStyle/>
          <a:p>
            <a:r>
              <a:rPr lang="it-IT" sz="2000" b="1" dirty="0">
                <a:solidFill>
                  <a:schemeClr val="bg1"/>
                </a:solidFill>
              </a:rPr>
              <a:t>Speaker Verification</a:t>
            </a:r>
          </a:p>
        </p:txBody>
      </p:sp>
    </p:spTree>
    <p:extLst>
      <p:ext uri="{BB962C8B-B14F-4D97-AF65-F5344CB8AC3E}">
        <p14:creationId xmlns:p14="http://schemas.microsoft.com/office/powerpoint/2010/main" val="1181608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CasellaDiTesto 4">
            <a:extLst>
              <a:ext uri="{FF2B5EF4-FFF2-40B4-BE49-F238E27FC236}">
                <a16:creationId xmlns:a16="http://schemas.microsoft.com/office/drawing/2014/main" id="{69E7918C-4004-4989-AF58-78D67485A58B}"/>
              </a:ext>
            </a:extLst>
          </p:cNvPr>
          <p:cNvSpPr txBox="1"/>
          <p:nvPr/>
        </p:nvSpPr>
        <p:spPr>
          <a:xfrm>
            <a:off x="4087281" y="0"/>
            <a:ext cx="4017446" cy="584775"/>
          </a:xfrm>
          <a:prstGeom prst="rect">
            <a:avLst/>
          </a:prstGeom>
          <a:noFill/>
        </p:spPr>
        <p:txBody>
          <a:bodyPr wrap="none" rtlCol="0">
            <a:spAutoFit/>
          </a:bodyPr>
          <a:lstStyle/>
          <a:p>
            <a:pPr algn="ctr"/>
            <a:r>
              <a:rPr lang="it-IT" sz="3200" b="1" dirty="0">
                <a:solidFill>
                  <a:schemeClr val="bg1"/>
                </a:solidFill>
                <a:latin typeface="Century Gothic" panose="020B0502020202020204" pitchFamily="34" charset="0"/>
              </a:rPr>
              <a:t>SISTEMA PROPOSTO</a:t>
            </a:r>
          </a:p>
        </p:txBody>
      </p:sp>
      <p:sp>
        <p:nvSpPr>
          <p:cNvPr id="6" name="CasellaDiTesto 5">
            <a:extLst>
              <a:ext uri="{FF2B5EF4-FFF2-40B4-BE49-F238E27FC236}">
                <a16:creationId xmlns:a16="http://schemas.microsoft.com/office/drawing/2014/main" id="{73376043-580F-46B5-89F0-C6F171B19140}"/>
              </a:ext>
            </a:extLst>
          </p:cNvPr>
          <p:cNvSpPr txBox="1"/>
          <p:nvPr/>
        </p:nvSpPr>
        <p:spPr>
          <a:xfrm>
            <a:off x="1563188" y="663849"/>
            <a:ext cx="9065623" cy="369332"/>
          </a:xfrm>
          <a:prstGeom prst="rect">
            <a:avLst/>
          </a:prstGeom>
          <a:noFill/>
        </p:spPr>
        <p:txBody>
          <a:bodyPr wrap="none" rtlCol="0">
            <a:spAutoFit/>
          </a:bodyPr>
          <a:lstStyle/>
          <a:p>
            <a:r>
              <a:rPr lang="it-IT" dirty="0">
                <a:solidFill>
                  <a:schemeClr val="tx1">
                    <a:lumMod val="75000"/>
                    <a:lumOff val="25000"/>
                  </a:schemeClr>
                </a:solidFill>
              </a:rPr>
              <a:t> L’obiettivo è, quindi, quello di sviluppare un sistema di riconoscimento biometrico del parlante</a:t>
            </a:r>
          </a:p>
        </p:txBody>
      </p:sp>
      <p:sp>
        <p:nvSpPr>
          <p:cNvPr id="7" name="CasellaDiTesto 6">
            <a:extLst>
              <a:ext uri="{FF2B5EF4-FFF2-40B4-BE49-F238E27FC236}">
                <a16:creationId xmlns:a16="http://schemas.microsoft.com/office/drawing/2014/main" id="{1D5FE4DB-1418-4815-A1A3-FBFE6CD67BDB}"/>
              </a:ext>
            </a:extLst>
          </p:cNvPr>
          <p:cNvSpPr txBox="1"/>
          <p:nvPr/>
        </p:nvSpPr>
        <p:spPr>
          <a:xfrm>
            <a:off x="961580" y="1248624"/>
            <a:ext cx="10268837" cy="369332"/>
          </a:xfrm>
          <a:prstGeom prst="rect">
            <a:avLst/>
          </a:prstGeom>
          <a:noFill/>
        </p:spPr>
        <p:txBody>
          <a:bodyPr wrap="none" rtlCol="0">
            <a:spAutoFit/>
          </a:bodyPr>
          <a:lstStyle/>
          <a:p>
            <a:r>
              <a:rPr lang="it-IT" dirty="0">
                <a:solidFill>
                  <a:schemeClr val="tx1">
                    <a:lumMod val="75000"/>
                    <a:lumOff val="25000"/>
                  </a:schemeClr>
                </a:solidFill>
              </a:rPr>
              <a:t>L’architettura di un sistema biometrico dipende dal contesto applicativo e dalla tipologia del riconoscimento:</a:t>
            </a:r>
          </a:p>
        </p:txBody>
      </p:sp>
      <p:sp>
        <p:nvSpPr>
          <p:cNvPr id="8" name="CasellaDiTesto 7">
            <a:extLst>
              <a:ext uri="{FF2B5EF4-FFF2-40B4-BE49-F238E27FC236}">
                <a16:creationId xmlns:a16="http://schemas.microsoft.com/office/drawing/2014/main" id="{D8A27832-32CA-4308-9FA7-A545239571AB}"/>
              </a:ext>
            </a:extLst>
          </p:cNvPr>
          <p:cNvSpPr txBox="1"/>
          <p:nvPr/>
        </p:nvSpPr>
        <p:spPr>
          <a:xfrm>
            <a:off x="4936033" y="1697030"/>
            <a:ext cx="2319930" cy="400110"/>
          </a:xfrm>
          <a:prstGeom prst="rect">
            <a:avLst/>
          </a:prstGeom>
          <a:noFill/>
        </p:spPr>
        <p:txBody>
          <a:bodyPr wrap="none" rtlCol="0">
            <a:spAutoFit/>
          </a:bodyPr>
          <a:lstStyle/>
          <a:p>
            <a:r>
              <a:rPr lang="it-IT" sz="2000" b="1" dirty="0">
                <a:solidFill>
                  <a:schemeClr val="tx1">
                    <a:lumMod val="75000"/>
                    <a:lumOff val="25000"/>
                  </a:schemeClr>
                </a:solidFill>
              </a:rPr>
              <a:t>Speaker Verification</a:t>
            </a:r>
          </a:p>
        </p:txBody>
      </p:sp>
      <p:sp>
        <p:nvSpPr>
          <p:cNvPr id="9" name="CasellaDiTesto 8">
            <a:extLst>
              <a:ext uri="{FF2B5EF4-FFF2-40B4-BE49-F238E27FC236}">
                <a16:creationId xmlns:a16="http://schemas.microsoft.com/office/drawing/2014/main" id="{A1865117-043C-451F-8B99-561379A374D5}"/>
              </a:ext>
            </a:extLst>
          </p:cNvPr>
          <p:cNvSpPr txBox="1"/>
          <p:nvPr/>
        </p:nvSpPr>
        <p:spPr>
          <a:xfrm>
            <a:off x="2074736" y="2226817"/>
            <a:ext cx="8042523" cy="1015663"/>
          </a:xfrm>
          <a:prstGeom prst="rect">
            <a:avLst/>
          </a:prstGeom>
          <a:noFill/>
        </p:spPr>
        <p:txBody>
          <a:bodyPr wrap="none" rtlCol="0">
            <a:spAutoFit/>
          </a:bodyPr>
          <a:lstStyle/>
          <a:p>
            <a:pPr algn="ctr"/>
            <a:r>
              <a:rPr lang="it-IT" sz="2000" i="1" dirty="0">
                <a:solidFill>
                  <a:schemeClr val="bg1"/>
                </a:solidFill>
              </a:rPr>
              <a:t>«Se un parlante afferma di possedere una certa identità </a:t>
            </a:r>
          </a:p>
          <a:p>
            <a:pPr algn="ctr"/>
            <a:r>
              <a:rPr lang="it-IT" sz="2000" i="1" dirty="0">
                <a:solidFill>
                  <a:schemeClr val="bg1"/>
                </a:solidFill>
              </a:rPr>
              <a:t>e la voce è utilizzata per validare questa affermazione, il processo è detto di </a:t>
            </a:r>
          </a:p>
          <a:p>
            <a:pPr algn="ctr"/>
            <a:r>
              <a:rPr lang="it-IT" sz="2000" i="1" dirty="0">
                <a:solidFill>
                  <a:schemeClr val="bg1"/>
                </a:solidFill>
              </a:rPr>
              <a:t>verifica o di autenticazione»</a:t>
            </a:r>
          </a:p>
        </p:txBody>
      </p:sp>
      <p:pic>
        <p:nvPicPr>
          <p:cNvPr id="10" name="Picture 2" descr="Airport Passport Check Icons - Download Free Vector Icons | Noun Project">
            <a:extLst>
              <a:ext uri="{FF2B5EF4-FFF2-40B4-BE49-F238E27FC236}">
                <a16:creationId xmlns:a16="http://schemas.microsoft.com/office/drawing/2014/main" id="{39FF209E-33C7-4388-A599-3CE13DE31E01}"/>
              </a:ext>
            </a:extLst>
          </p:cNvPr>
          <p:cNvPicPr>
            <a:picLocks noChangeAspect="1" noChangeArrowheads="1"/>
          </p:cNvPicPr>
          <p:nvPr/>
        </p:nvPicPr>
        <p:blipFill>
          <a:blip r:embed="rId4">
            <a:duotone>
              <a:schemeClr val="accent4">
                <a:shade val="45000"/>
                <a:satMod val="135000"/>
              </a:schemeClr>
              <a:prstClr val="white"/>
            </a:duotone>
            <a:extLst>
              <a:ext uri="{BEBA8EAE-BF5A-486C-A8C5-ECC9F3942E4B}">
                <a14:imgProps xmlns:a14="http://schemas.microsoft.com/office/drawing/2010/main">
                  <a14:imgLayer r:embed="rId5">
                    <a14:imgEffect>
                      <a14:saturation sat="24000"/>
                    </a14:imgEffect>
                  </a14:imgLayer>
                </a14:imgProps>
              </a:ext>
              <a:ext uri="{28A0092B-C50C-407E-A947-70E740481C1C}">
                <a14:useLocalDpi xmlns:a14="http://schemas.microsoft.com/office/drawing/2010/main" val="0"/>
              </a:ext>
            </a:extLst>
          </a:blip>
          <a:srcRect/>
          <a:stretch>
            <a:fillRect/>
          </a:stretch>
        </p:blipFill>
        <p:spPr bwMode="auto">
          <a:xfrm>
            <a:off x="2270756" y="3372157"/>
            <a:ext cx="1539243" cy="1539243"/>
          </a:xfrm>
          <a:prstGeom prst="rect">
            <a:avLst/>
          </a:prstGeom>
          <a:noFill/>
          <a:ln>
            <a:noFill/>
          </a:ln>
        </p:spPr>
      </p:pic>
      <p:pic>
        <p:nvPicPr>
          <p:cNvPr id="11" name="Picture 4" descr="Police Icon #300125 - Free Icons Library">
            <a:extLst>
              <a:ext uri="{FF2B5EF4-FFF2-40B4-BE49-F238E27FC236}">
                <a16:creationId xmlns:a16="http://schemas.microsoft.com/office/drawing/2014/main" id="{0A256D7A-FF59-488E-858B-CA1AD6B87C5B}"/>
              </a:ext>
            </a:extLst>
          </p:cNvPr>
          <p:cNvPicPr>
            <a:picLocks noChangeAspect="1" noChangeArrowheads="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82002" y="3429000"/>
            <a:ext cx="1539243" cy="1539243"/>
          </a:xfrm>
          <a:prstGeom prst="rect">
            <a:avLst/>
          </a:prstGeom>
          <a:noFill/>
          <a:extLst>
            <a:ext uri="{909E8E84-426E-40DD-AFC4-6F175D3DCCD1}">
              <a14:hiddenFill xmlns:a14="http://schemas.microsoft.com/office/drawing/2010/main">
                <a:solidFill>
                  <a:srgbClr val="FFFFFF"/>
                </a:solidFill>
              </a14:hiddenFill>
            </a:ext>
          </a:extLst>
        </p:spPr>
      </p:pic>
      <p:pic>
        <p:nvPicPr>
          <p:cNvPr id="12" name="Elemento grafico 11" descr="Badge dipendente con riempimento a tinta unita">
            <a:extLst>
              <a:ext uri="{FF2B5EF4-FFF2-40B4-BE49-F238E27FC236}">
                <a16:creationId xmlns:a16="http://schemas.microsoft.com/office/drawing/2014/main" id="{D0272EED-3513-4E2B-9AD1-783C2EF9C768}"/>
              </a:ext>
            </a:extLst>
          </p:cNvPr>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26171" y="3678640"/>
            <a:ext cx="914400" cy="914400"/>
          </a:xfrm>
          <a:prstGeom prst="rect">
            <a:avLst/>
          </a:prstGeom>
        </p:spPr>
      </p:pic>
      <p:cxnSp>
        <p:nvCxnSpPr>
          <p:cNvPr id="13" name="Connettore 2 12">
            <a:extLst>
              <a:ext uri="{FF2B5EF4-FFF2-40B4-BE49-F238E27FC236}">
                <a16:creationId xmlns:a16="http://schemas.microsoft.com/office/drawing/2014/main" id="{DCE265D1-0D0A-4533-9FB3-3E6C9AD5A7A9}"/>
              </a:ext>
            </a:extLst>
          </p:cNvPr>
          <p:cNvCxnSpPr>
            <a:stCxn id="9" idx="2"/>
          </p:cNvCxnSpPr>
          <p:nvPr/>
        </p:nvCxnSpPr>
        <p:spPr>
          <a:xfrm flipH="1">
            <a:off x="3982720" y="3242480"/>
            <a:ext cx="2113278" cy="973920"/>
          </a:xfrm>
          <a:prstGeom prst="straightConnector1">
            <a:avLst/>
          </a:prstGeom>
          <a:ln w="28575">
            <a:solidFill>
              <a:srgbClr val="D29500"/>
            </a:solidFill>
            <a:prstDash val="lgDashDotDot"/>
            <a:tailEnd type="triangle"/>
          </a:ln>
        </p:spPr>
        <p:style>
          <a:lnRef idx="1">
            <a:schemeClr val="accent4"/>
          </a:lnRef>
          <a:fillRef idx="0">
            <a:schemeClr val="accent4"/>
          </a:fillRef>
          <a:effectRef idx="0">
            <a:schemeClr val="accent4"/>
          </a:effectRef>
          <a:fontRef idx="minor">
            <a:schemeClr val="tx1"/>
          </a:fontRef>
        </p:style>
      </p:cxnSp>
      <p:cxnSp>
        <p:nvCxnSpPr>
          <p:cNvPr id="14" name="Connettore 2 13">
            <a:extLst>
              <a:ext uri="{FF2B5EF4-FFF2-40B4-BE49-F238E27FC236}">
                <a16:creationId xmlns:a16="http://schemas.microsoft.com/office/drawing/2014/main" id="{E6E2D422-E611-4898-999D-9204F6E893F9}"/>
              </a:ext>
            </a:extLst>
          </p:cNvPr>
          <p:cNvCxnSpPr>
            <a:cxnSpLocks/>
            <a:endCxn id="11" idx="1"/>
          </p:cNvCxnSpPr>
          <p:nvPr/>
        </p:nvCxnSpPr>
        <p:spPr>
          <a:xfrm>
            <a:off x="6111247" y="3242480"/>
            <a:ext cx="2270755" cy="956142"/>
          </a:xfrm>
          <a:prstGeom prst="straightConnector1">
            <a:avLst/>
          </a:prstGeom>
          <a:ln w="28575">
            <a:solidFill>
              <a:srgbClr val="D29500"/>
            </a:solidFill>
            <a:prstDash val="lgDashDotDot"/>
            <a:tailEnd type="triangle"/>
          </a:ln>
        </p:spPr>
        <p:style>
          <a:lnRef idx="1">
            <a:schemeClr val="accent4"/>
          </a:lnRef>
          <a:fillRef idx="0">
            <a:schemeClr val="accent4"/>
          </a:fillRef>
          <a:effectRef idx="0">
            <a:schemeClr val="accent4"/>
          </a:effectRef>
          <a:fontRef idx="minor">
            <a:schemeClr val="tx1"/>
          </a:fontRef>
        </p:style>
      </p:cxnSp>
      <p:pic>
        <p:nvPicPr>
          <p:cNvPr id="15" name="Elemento grafico 14" descr="Chiudi con riempimento a tinta unita">
            <a:extLst>
              <a:ext uri="{FF2B5EF4-FFF2-40B4-BE49-F238E27FC236}">
                <a16:creationId xmlns:a16="http://schemas.microsoft.com/office/drawing/2014/main" id="{FE2B87F0-4F36-45E9-A70B-F318016A2D4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37833" y="3454843"/>
            <a:ext cx="447593" cy="447593"/>
          </a:xfrm>
          <a:prstGeom prst="rect">
            <a:avLst/>
          </a:prstGeom>
        </p:spPr>
      </p:pic>
      <p:pic>
        <p:nvPicPr>
          <p:cNvPr id="16" name="Elemento grafico 15" descr="Segno di spunta con riempimento a tinta unita">
            <a:extLst>
              <a:ext uri="{FF2B5EF4-FFF2-40B4-BE49-F238E27FC236}">
                <a16:creationId xmlns:a16="http://schemas.microsoft.com/office/drawing/2014/main" id="{8BA40286-23D2-477A-8217-62C894356D6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06113" y="3429000"/>
            <a:ext cx="417116" cy="417116"/>
          </a:xfrm>
          <a:prstGeom prst="rect">
            <a:avLst/>
          </a:prstGeom>
        </p:spPr>
      </p:pic>
    </p:spTree>
    <p:extLst>
      <p:ext uri="{BB962C8B-B14F-4D97-AF65-F5344CB8AC3E}">
        <p14:creationId xmlns:p14="http://schemas.microsoft.com/office/powerpoint/2010/main" val="2789267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CasellaDiTesto 4">
            <a:extLst>
              <a:ext uri="{FF2B5EF4-FFF2-40B4-BE49-F238E27FC236}">
                <a16:creationId xmlns:a16="http://schemas.microsoft.com/office/drawing/2014/main" id="{32CDB6EB-8318-4F5B-9AAA-97639FDBF545}"/>
              </a:ext>
            </a:extLst>
          </p:cNvPr>
          <p:cNvSpPr txBox="1"/>
          <p:nvPr/>
        </p:nvSpPr>
        <p:spPr>
          <a:xfrm>
            <a:off x="3274563" y="0"/>
            <a:ext cx="5642890" cy="584775"/>
          </a:xfrm>
          <a:prstGeom prst="rect">
            <a:avLst/>
          </a:prstGeom>
          <a:noFill/>
        </p:spPr>
        <p:txBody>
          <a:bodyPr wrap="none" rtlCol="0">
            <a:spAutoFit/>
          </a:bodyPr>
          <a:lstStyle/>
          <a:p>
            <a:pPr algn="ctr"/>
            <a:r>
              <a:rPr lang="it-IT" sz="3200" b="1" dirty="0">
                <a:solidFill>
                  <a:schemeClr val="bg1"/>
                </a:solidFill>
                <a:latin typeface="Century Gothic" panose="020B0502020202020204" pitchFamily="34" charset="0"/>
              </a:rPr>
              <a:t>REALIZZAZIONE DEL SISTEMA</a:t>
            </a:r>
          </a:p>
        </p:txBody>
      </p:sp>
      <p:sp>
        <p:nvSpPr>
          <p:cNvPr id="6" name="CasellaDiTesto 5">
            <a:extLst>
              <a:ext uri="{FF2B5EF4-FFF2-40B4-BE49-F238E27FC236}">
                <a16:creationId xmlns:a16="http://schemas.microsoft.com/office/drawing/2014/main" id="{CAC69DE8-B61A-4BB3-866E-1D483DA6C94F}"/>
              </a:ext>
            </a:extLst>
          </p:cNvPr>
          <p:cNvSpPr txBox="1"/>
          <p:nvPr/>
        </p:nvSpPr>
        <p:spPr>
          <a:xfrm>
            <a:off x="2867135" y="584775"/>
            <a:ext cx="6457730" cy="369332"/>
          </a:xfrm>
          <a:prstGeom prst="rect">
            <a:avLst/>
          </a:prstGeom>
          <a:noFill/>
        </p:spPr>
        <p:txBody>
          <a:bodyPr wrap="none" rtlCol="0">
            <a:spAutoFit/>
          </a:bodyPr>
          <a:lstStyle/>
          <a:p>
            <a:pPr algn="ctr"/>
            <a:r>
              <a:rPr lang="it-IT" dirty="0">
                <a:solidFill>
                  <a:schemeClr val="bg1"/>
                </a:solidFill>
              </a:rPr>
              <a:t>Il sistema proposto è stato realizzato attraverso l’implementazione:</a:t>
            </a:r>
          </a:p>
        </p:txBody>
      </p:sp>
      <p:pic>
        <p:nvPicPr>
          <p:cNvPr id="7" name="Immagine 6">
            <a:extLst>
              <a:ext uri="{FF2B5EF4-FFF2-40B4-BE49-F238E27FC236}">
                <a16:creationId xmlns:a16="http://schemas.microsoft.com/office/drawing/2014/main" id="{10DD82ED-FC97-408F-8B63-42AE3156289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800357" y="1424457"/>
            <a:ext cx="3429000" cy="1714500"/>
          </a:xfrm>
          <a:prstGeom prst="rect">
            <a:avLst/>
          </a:prstGeom>
        </p:spPr>
      </p:pic>
      <p:pic>
        <p:nvPicPr>
          <p:cNvPr id="8" name="Picture 2">
            <a:extLst>
              <a:ext uri="{FF2B5EF4-FFF2-40B4-BE49-F238E27FC236}">
                <a16:creationId xmlns:a16="http://schemas.microsoft.com/office/drawing/2014/main" id="{D403097D-9761-4FD4-A9DF-507CAB0F6378}"/>
              </a:ext>
            </a:extLst>
          </p:cNvPr>
          <p:cNvPicPr>
            <a:picLocks noChangeAspect="1" noChangeArrowheads="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38637" y="3506700"/>
            <a:ext cx="2123440" cy="4246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DD5319F2-9C31-46A1-948F-D8C031D159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53920" y="3321280"/>
            <a:ext cx="1767840" cy="7955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SpeechBrain: A PyTorch Speech Toolkit">
            <a:extLst>
              <a:ext uri="{FF2B5EF4-FFF2-40B4-BE49-F238E27FC236}">
                <a16:creationId xmlns:a16="http://schemas.microsoft.com/office/drawing/2014/main" id="{C5A1CC52-3EDE-4C86-807E-9075FE55592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10246" y="1322849"/>
            <a:ext cx="1925845" cy="192584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1" name="CasellaDiTesto 10">
            <a:extLst>
              <a:ext uri="{FF2B5EF4-FFF2-40B4-BE49-F238E27FC236}">
                <a16:creationId xmlns:a16="http://schemas.microsoft.com/office/drawing/2014/main" id="{80CC114B-11E8-45CF-87BF-A2EC391384D0}"/>
              </a:ext>
            </a:extLst>
          </p:cNvPr>
          <p:cNvSpPr txBox="1"/>
          <p:nvPr/>
        </p:nvSpPr>
        <p:spPr>
          <a:xfrm>
            <a:off x="8540523" y="3239975"/>
            <a:ext cx="2465290" cy="369332"/>
          </a:xfrm>
          <a:prstGeom prst="rect">
            <a:avLst/>
          </a:prstGeom>
          <a:noFill/>
        </p:spPr>
        <p:txBody>
          <a:bodyPr wrap="none" rtlCol="0">
            <a:spAutoFit/>
          </a:bodyPr>
          <a:lstStyle/>
          <a:p>
            <a:r>
              <a:rPr lang="it-IT"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The SpeechBrain Project</a:t>
            </a:r>
          </a:p>
        </p:txBody>
      </p:sp>
    </p:spTree>
    <p:extLst>
      <p:ext uri="{BB962C8B-B14F-4D97-AF65-F5344CB8AC3E}">
        <p14:creationId xmlns:p14="http://schemas.microsoft.com/office/powerpoint/2010/main" val="1980249326"/>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1455</TotalTime>
  <Words>1350</Words>
  <Application>Microsoft Office PowerPoint</Application>
  <PresentationFormat>Widescreen</PresentationFormat>
  <Paragraphs>216</Paragraphs>
  <Slides>44</Slides>
  <Notes>44</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44</vt:i4>
      </vt:variant>
    </vt:vector>
  </HeadingPairs>
  <TitlesOfParts>
    <vt:vector size="49" baseType="lpstr">
      <vt:lpstr>Arial</vt:lpstr>
      <vt:lpstr>Calibri</vt:lpstr>
      <vt:lpstr>Calibri Light</vt:lpstr>
      <vt:lpstr>Century Gothic</vt:lpstr>
      <vt:lpstr>Tema di Office</vt:lpstr>
      <vt:lpstr>UNIVERSITÀ DEGLI STUDI DI SALERNO</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LUCA IZZO</dc:creator>
  <cp:lastModifiedBy>LUCA IZZO</cp:lastModifiedBy>
  <cp:revision>226</cp:revision>
  <dcterms:created xsi:type="dcterms:W3CDTF">2021-07-10T21:40:08Z</dcterms:created>
  <dcterms:modified xsi:type="dcterms:W3CDTF">2022-02-18T15:58:16Z</dcterms:modified>
</cp:coreProperties>
</file>